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8.jpg" ContentType="image/jpeg"/>
  <Override PartName="/ppt/media/image9.jpg" ContentType="image/jpeg"/>
  <Override PartName="/ppt/media/image10.jpg" ContentType="image/jpeg"/>
  <Override PartName="/ppt/media/image12.jpg" ContentType="image/jpeg"/>
  <Override PartName="/ppt/media/image13.jpg" ContentType="image/jpeg"/>
  <Override PartName="/ppt/media/image15.jpg" ContentType="image/jpeg"/>
  <Override PartName="/ppt/media/image28.jpg" ContentType="image/jpeg"/>
  <Override PartName="/ppt/media/image29.jpg" ContentType="image/jpeg"/>
  <Override PartName="/ppt/media/image30.jpg" ContentType="image/jpeg"/>
  <Override PartName="/ppt/media/image31.jpg" ContentType="image/jpeg"/>
  <Override PartName="/ppt/media/image32.jpg" ContentType="image/jpeg"/>
  <Override PartName="/ppt/media/image3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9" r:id="rId3"/>
    <p:sldId id="262" r:id="rId4"/>
    <p:sldId id="266" r:id="rId5"/>
    <p:sldId id="256" r:id="rId6"/>
    <p:sldId id="267" r:id="rId7"/>
    <p:sldId id="268" r:id="rId8"/>
    <p:sldId id="269" r:id="rId9"/>
    <p:sldId id="270" r:id="rId10"/>
    <p:sldId id="271" r:id="rId11"/>
    <p:sldId id="273" r:id="rId12"/>
    <p:sldId id="275" r:id="rId13"/>
    <p:sldId id="276" r:id="rId14"/>
    <p:sldId id="278" r:id="rId15"/>
    <p:sldId id="280" r:id="rId16"/>
    <p:sldId id="277" r:id="rId17"/>
    <p:sldId id="282" r:id="rId18"/>
    <p:sldId id="281" r:id="rId19"/>
    <p:sldId id="284" r:id="rId20"/>
    <p:sldId id="285" r:id="rId21"/>
    <p:sldId id="286" r:id="rId22"/>
    <p:sldId id="287" r:id="rId23"/>
    <p:sldId id="292" r:id="rId24"/>
    <p:sldId id="288" r:id="rId25"/>
    <p:sldId id="289" r:id="rId26"/>
    <p:sldId id="291" r:id="rId27"/>
    <p:sldId id="293" r:id="rId28"/>
    <p:sldId id="290" r:id="rId29"/>
    <p:sldId id="294" r:id="rId30"/>
    <p:sldId id="295" r:id="rId31"/>
    <p:sldId id="296" r:id="rId32"/>
    <p:sldId id="297"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p:scale>
          <a:sx n="66" d="100"/>
          <a:sy n="66" d="100"/>
        </p:scale>
        <p:origin x="1046" y="5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253D-3D61-8461-5E2D-42AE644E54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A37DDE-4053-34FC-3459-0F861D6029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7F1E0-4AF7-307F-609D-DD2A3C93E069}"/>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5" name="Footer Placeholder 4">
            <a:extLst>
              <a:ext uri="{FF2B5EF4-FFF2-40B4-BE49-F238E27FC236}">
                <a16:creationId xmlns:a16="http://schemas.microsoft.com/office/drawing/2014/main" id="{83F86CD6-33EF-C312-B039-4F7563B07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EA5F5-E30E-2B7D-52EF-420D59489A9E}"/>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76153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BF7C-EDE7-677A-253A-FA98C4AD3F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894DF2-78B5-F5E3-DE9B-4CE55B6E76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33A68-E0CD-523F-4633-B1F15C48101E}"/>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5" name="Footer Placeholder 4">
            <a:extLst>
              <a:ext uri="{FF2B5EF4-FFF2-40B4-BE49-F238E27FC236}">
                <a16:creationId xmlns:a16="http://schemas.microsoft.com/office/drawing/2014/main" id="{B2EF5569-669F-4537-76F4-3D1C020AF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5263E-D61C-A25D-2581-326AE61E1F5A}"/>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3170069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9961B-9699-AB6D-D97B-BEFF3E158E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997264-B6D0-4901-E886-7B1BBCE6D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6B103-CBC0-4010-9FFA-B2BFD0C1EC26}"/>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5" name="Footer Placeholder 4">
            <a:extLst>
              <a:ext uri="{FF2B5EF4-FFF2-40B4-BE49-F238E27FC236}">
                <a16:creationId xmlns:a16="http://schemas.microsoft.com/office/drawing/2014/main" id="{127D1A11-ABE4-975B-57E8-EDD14864B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218BE-CA84-5701-D489-ECA6B797F7E4}"/>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165281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148D-BAF6-8B83-1631-F0029041F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EEA159-9B0D-592B-2D94-DF23EE54C4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1E49F-01D0-2C09-648A-1934323A7284}"/>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5" name="Footer Placeholder 4">
            <a:extLst>
              <a:ext uri="{FF2B5EF4-FFF2-40B4-BE49-F238E27FC236}">
                <a16:creationId xmlns:a16="http://schemas.microsoft.com/office/drawing/2014/main" id="{DDDC809F-537A-1FD5-3CC7-53C4390C4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B14DD-CC47-4333-B7E2-3EBE6F675CFA}"/>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378065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A5D6-ACFC-C4B9-5D48-75065D818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17F45F-1B1A-1D6D-DE4D-0542DB126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F73E6A-7185-84B2-0B09-2371C1201180}"/>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5" name="Footer Placeholder 4">
            <a:extLst>
              <a:ext uri="{FF2B5EF4-FFF2-40B4-BE49-F238E27FC236}">
                <a16:creationId xmlns:a16="http://schemas.microsoft.com/office/drawing/2014/main" id="{69613D0E-FCFA-B3F1-AC50-EA3B252C1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AA199-915D-2756-33E0-31B73F6BF69B}"/>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144359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D673-5726-E8AA-0960-B2473C8B9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0EFD9-2C7D-2C68-5DB6-AE01733643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6481EE-2D40-4484-B9F9-1BD8138314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BA0A9A-2420-6EC9-8C0E-B27EB253EE53}"/>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6" name="Footer Placeholder 5">
            <a:extLst>
              <a:ext uri="{FF2B5EF4-FFF2-40B4-BE49-F238E27FC236}">
                <a16:creationId xmlns:a16="http://schemas.microsoft.com/office/drawing/2014/main" id="{71336484-8153-1E5E-DD28-D4509D32F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5534FF-A98C-9521-4264-6AB3FA826C0A}"/>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862144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AB1-8CD8-98DA-2AEC-89D12B3F36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68147-A8A6-6915-EA8E-B353B2975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2699A-4C1E-815A-90C2-7D856277D2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0C9EF-FE16-283B-B574-7A05740F7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E381D3-DC6C-90A2-2664-0C600B8F9B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4C0B27-E59E-7210-E5C7-E51E269C6BC6}"/>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8" name="Footer Placeholder 7">
            <a:extLst>
              <a:ext uri="{FF2B5EF4-FFF2-40B4-BE49-F238E27FC236}">
                <a16:creationId xmlns:a16="http://schemas.microsoft.com/office/drawing/2014/main" id="{B16D6064-FB98-1FF9-D027-FBCB8FFB2D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EDE56A-B45D-2C78-DD79-0F8C82DB443B}"/>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150514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47FB-E9DD-37CE-1DF5-ED34372D2E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99726-F10D-540A-C01F-8C1AA4393F23}"/>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4" name="Footer Placeholder 3">
            <a:extLst>
              <a:ext uri="{FF2B5EF4-FFF2-40B4-BE49-F238E27FC236}">
                <a16:creationId xmlns:a16="http://schemas.microsoft.com/office/drawing/2014/main" id="{51F6A376-29A7-F055-D846-02442BA770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11139-F890-0694-4582-2599A422BAD4}"/>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413171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257B3-16A6-2C3C-1208-8B1531AAA894}"/>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3" name="Footer Placeholder 2">
            <a:extLst>
              <a:ext uri="{FF2B5EF4-FFF2-40B4-BE49-F238E27FC236}">
                <a16:creationId xmlns:a16="http://schemas.microsoft.com/office/drawing/2014/main" id="{C32B55B3-8FB1-7E36-679F-68B0E584C4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C8434B-1DAF-DAB5-7C73-A23F7DC9CF00}"/>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1701909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6843-9DD3-D011-F960-A0D61956E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341842-F533-7A90-77F6-66237A720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814CEF-8BE3-631E-4171-3E1DC6DBE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452FB-71CE-E060-139A-1CE5A6930461}"/>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6" name="Footer Placeholder 5">
            <a:extLst>
              <a:ext uri="{FF2B5EF4-FFF2-40B4-BE49-F238E27FC236}">
                <a16:creationId xmlns:a16="http://schemas.microsoft.com/office/drawing/2014/main" id="{F5748140-953B-E95F-805E-7693FFF39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00294-9C5E-0A09-69A4-6EF70E60F0BD}"/>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296247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E2E-B166-477F-790D-453D2B7A9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BF0ED3-AC26-DB7F-C2F6-DEA75C522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A140D5-4D9D-915A-1E4A-085084BC8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2040F-3D7F-5077-14CE-C7FA9A4DB047}"/>
              </a:ext>
            </a:extLst>
          </p:cNvPr>
          <p:cNvSpPr>
            <a:spLocks noGrp="1"/>
          </p:cNvSpPr>
          <p:nvPr>
            <p:ph type="dt" sz="half" idx="10"/>
          </p:nvPr>
        </p:nvSpPr>
        <p:spPr/>
        <p:txBody>
          <a:bodyPr/>
          <a:lstStyle/>
          <a:p>
            <a:fld id="{45401EA6-54C1-4E9D-8392-1848DA443A4D}" type="datetimeFigureOut">
              <a:rPr lang="en-US" smtClean="0"/>
              <a:t>7/16/2024</a:t>
            </a:fld>
            <a:endParaRPr lang="en-US"/>
          </a:p>
        </p:txBody>
      </p:sp>
      <p:sp>
        <p:nvSpPr>
          <p:cNvPr id="6" name="Footer Placeholder 5">
            <a:extLst>
              <a:ext uri="{FF2B5EF4-FFF2-40B4-BE49-F238E27FC236}">
                <a16:creationId xmlns:a16="http://schemas.microsoft.com/office/drawing/2014/main" id="{B0380ACE-2839-5070-662F-308422805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3A381-F9F1-C2CE-479F-74F7F92DEA8B}"/>
              </a:ext>
            </a:extLst>
          </p:cNvPr>
          <p:cNvSpPr>
            <a:spLocks noGrp="1"/>
          </p:cNvSpPr>
          <p:nvPr>
            <p:ph type="sldNum" sz="quarter" idx="12"/>
          </p:nvPr>
        </p:nvSpPr>
        <p:spPr/>
        <p:txBody>
          <a:bodyPr/>
          <a:lstStyle/>
          <a:p>
            <a:fld id="{38374AF3-48FC-490D-8799-659FC785698C}" type="slidenum">
              <a:rPr lang="en-US" smtClean="0"/>
              <a:t>‹#›</a:t>
            </a:fld>
            <a:endParaRPr lang="en-US"/>
          </a:p>
        </p:txBody>
      </p:sp>
    </p:spTree>
    <p:extLst>
      <p:ext uri="{BB962C8B-B14F-4D97-AF65-F5344CB8AC3E}">
        <p14:creationId xmlns:p14="http://schemas.microsoft.com/office/powerpoint/2010/main" val="1260148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D8B96A-3793-FE7A-5D82-BD2F098DB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7FA6A8-3855-5889-682A-57D23AF319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42953-A1A8-363D-0253-B53DBD30E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01EA6-54C1-4E9D-8392-1848DA443A4D}" type="datetimeFigureOut">
              <a:rPr lang="en-US" smtClean="0"/>
              <a:t>7/16/2024</a:t>
            </a:fld>
            <a:endParaRPr lang="en-US"/>
          </a:p>
        </p:txBody>
      </p:sp>
      <p:sp>
        <p:nvSpPr>
          <p:cNvPr id="5" name="Footer Placeholder 4">
            <a:extLst>
              <a:ext uri="{FF2B5EF4-FFF2-40B4-BE49-F238E27FC236}">
                <a16:creationId xmlns:a16="http://schemas.microsoft.com/office/drawing/2014/main" id="{431C8623-1F04-C2F9-B39E-7C3B7EA0DE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D405A2-B981-38D4-83A2-283359DA1E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74AF3-48FC-490D-8799-659FC785698C}" type="slidenum">
              <a:rPr lang="en-US" smtClean="0"/>
              <a:t>‹#›</a:t>
            </a:fld>
            <a:endParaRPr lang="en-US"/>
          </a:p>
        </p:txBody>
      </p:sp>
    </p:spTree>
    <p:extLst>
      <p:ext uri="{BB962C8B-B14F-4D97-AF65-F5344CB8AC3E}">
        <p14:creationId xmlns:p14="http://schemas.microsoft.com/office/powerpoint/2010/main" val="248698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3APsMa-cJa4?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thuvien.lavasa.vn/download/ro-nf-filmtec-technical-manual/" TargetMode="External"/><Relationship Id="rId3" Type="http://schemas.openxmlformats.org/officeDocument/2006/relationships/image" Target="../media/image50.png"/><Relationship Id="rId7" Type="http://schemas.openxmlformats.org/officeDocument/2006/relationships/hyperlink" Target="https://thuvien.lavasa.vn/download/water-analysis-for-ro-nf/" TargetMode="Externa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hyperlink" Target="https://thuvien.lavasa.vn/download/ro-nf-filmtec-cleaning-procedures/" TargetMode="Externa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thuvien.lavasa.v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IGIreSQbtQQ"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www.youtube.com/embed/6TFXO9caqIU?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huvien.lavasa.vn/download/ro-nf-filmtec-technical-manual/"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85536-6C8A-6C26-8765-2D1D7CAD27A7}"/>
              </a:ext>
            </a:extLst>
          </p:cNvPr>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rot="10800000">
            <a:off x="3611" y="0"/>
            <a:ext cx="12188389" cy="6858000"/>
          </a:xfrm>
          <a:prstGeom prst="rect">
            <a:avLst/>
          </a:prstGeom>
        </p:spPr>
      </p:pic>
      <p:pic>
        <p:nvPicPr>
          <p:cNvPr id="5" name="Picture 4">
            <a:extLst>
              <a:ext uri="{FF2B5EF4-FFF2-40B4-BE49-F238E27FC236}">
                <a16:creationId xmlns:a16="http://schemas.microsoft.com/office/drawing/2014/main" id="{761CA2EA-D6F2-E7F5-8E45-38CDFFD71FBB}"/>
              </a:ext>
            </a:extLst>
          </p:cNvPr>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cxnSp>
        <p:nvCxnSpPr>
          <p:cNvPr id="6" name="Straight Connector 5">
            <a:extLst>
              <a:ext uri="{FF2B5EF4-FFF2-40B4-BE49-F238E27FC236}">
                <a16:creationId xmlns:a16="http://schemas.microsoft.com/office/drawing/2014/main" id="{C41CA43F-A023-D179-BF08-DF5363AF73E9}"/>
              </a:ext>
            </a:extLst>
          </p:cNvPr>
          <p:cNvCxnSpPr>
            <a:cxnSpLocks/>
          </p:cNvCxnSpPr>
          <p:nvPr/>
        </p:nvCxnSpPr>
        <p:spPr>
          <a:xfrm>
            <a:off x="1076960" y="3765973"/>
            <a:ext cx="9198187" cy="0"/>
          </a:xfrm>
          <a:prstGeom prst="line">
            <a:avLst/>
          </a:prstGeom>
          <a:ln w="19050">
            <a:solidFill>
              <a:srgbClr val="1993A7"/>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34192CE-047E-0DFF-C722-2D493449BCAF}"/>
              </a:ext>
            </a:extLst>
          </p:cNvPr>
          <p:cNvSpPr/>
          <p:nvPr/>
        </p:nvSpPr>
        <p:spPr>
          <a:xfrm>
            <a:off x="1830044" y="1527870"/>
            <a:ext cx="3508310" cy="3508310"/>
          </a:xfrm>
          <a:prstGeom prst="ellipse">
            <a:avLst/>
          </a:prstGeom>
          <a:blipFill dpi="0" rotWithShape="1">
            <a:blip r:embed="rId3"/>
            <a:srcRect/>
            <a:stretch>
              <a:fillRect l="-4000" r="-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E0EA150-C94E-E6AC-B77D-5B39768B9EAB}"/>
              </a:ext>
            </a:extLst>
          </p:cNvPr>
          <p:cNvSpPr/>
          <p:nvPr/>
        </p:nvSpPr>
        <p:spPr>
          <a:xfrm>
            <a:off x="1669868" y="1367694"/>
            <a:ext cx="3828662" cy="382866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332F484-D857-98FC-ABC1-503D67936288}"/>
              </a:ext>
            </a:extLst>
          </p:cNvPr>
          <p:cNvSpPr/>
          <p:nvPr/>
        </p:nvSpPr>
        <p:spPr>
          <a:xfrm>
            <a:off x="1784946" y="1711372"/>
            <a:ext cx="706016" cy="706016"/>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037B3C2-9785-6DEF-CC36-E83ADB7744BA}"/>
              </a:ext>
            </a:extLst>
          </p:cNvPr>
          <p:cNvSpPr/>
          <p:nvPr/>
        </p:nvSpPr>
        <p:spPr>
          <a:xfrm>
            <a:off x="1830044" y="1756470"/>
            <a:ext cx="615820" cy="615820"/>
          </a:xfrm>
          <a:prstGeom prst="ellipse">
            <a:avLst/>
          </a:prstGeom>
          <a:blipFill dpi="0" rotWithShape="1">
            <a:blip r:embed="rId4"/>
            <a:srcRect/>
            <a:stretch>
              <a:fillRect l="-40000" t="-5000" r="-40000" b="-3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CFEB7F-3BBA-931F-85BE-CF153A8BAB52}"/>
              </a:ext>
            </a:extLst>
          </p:cNvPr>
          <p:cNvSpPr txBox="1"/>
          <p:nvPr/>
        </p:nvSpPr>
        <p:spPr>
          <a:xfrm>
            <a:off x="6625227" y="2878894"/>
            <a:ext cx="2499360" cy="369332"/>
          </a:xfrm>
          <a:prstGeom prst="rect">
            <a:avLst/>
          </a:prstGeom>
          <a:noFill/>
        </p:spPr>
        <p:txBody>
          <a:bodyPr wrap="square" rtlCol="0">
            <a:spAutoFit/>
          </a:bodyPr>
          <a:lstStyle/>
          <a:p>
            <a:r>
              <a:rPr lang="en-US" b="1">
                <a:solidFill>
                  <a:schemeClr val="tx1">
                    <a:lumMod val="75000"/>
                    <a:lumOff val="25000"/>
                  </a:schemeClr>
                </a:solidFill>
              </a:rPr>
              <a:t>CÔNG TY TNHH LAVASA</a:t>
            </a:r>
          </a:p>
        </p:txBody>
      </p:sp>
      <p:sp>
        <p:nvSpPr>
          <p:cNvPr id="12" name="TextBox 11">
            <a:extLst>
              <a:ext uri="{FF2B5EF4-FFF2-40B4-BE49-F238E27FC236}">
                <a16:creationId xmlns:a16="http://schemas.microsoft.com/office/drawing/2014/main" id="{DAF2D454-6F77-E2F1-F426-19B5DEA350FF}"/>
              </a:ext>
            </a:extLst>
          </p:cNvPr>
          <p:cNvSpPr txBox="1"/>
          <p:nvPr/>
        </p:nvSpPr>
        <p:spPr>
          <a:xfrm>
            <a:off x="6625227" y="3227365"/>
            <a:ext cx="2499360" cy="461665"/>
          </a:xfrm>
          <a:prstGeom prst="rect">
            <a:avLst/>
          </a:prstGeom>
          <a:noFill/>
        </p:spPr>
        <p:txBody>
          <a:bodyPr wrap="square" rtlCol="0">
            <a:spAutoFit/>
          </a:bodyPr>
          <a:lstStyle/>
          <a:p>
            <a:pPr algn="ctr"/>
            <a:r>
              <a:rPr lang="en-US" sz="2400" b="1">
                <a:solidFill>
                  <a:schemeClr val="tx1">
                    <a:lumMod val="75000"/>
                    <a:lumOff val="25000"/>
                  </a:schemeClr>
                </a:solidFill>
              </a:rPr>
              <a:t>TRAINING</a:t>
            </a:r>
          </a:p>
        </p:txBody>
      </p:sp>
      <p:cxnSp>
        <p:nvCxnSpPr>
          <p:cNvPr id="13" name="Straight Connector 12">
            <a:extLst>
              <a:ext uri="{FF2B5EF4-FFF2-40B4-BE49-F238E27FC236}">
                <a16:creationId xmlns:a16="http://schemas.microsoft.com/office/drawing/2014/main" id="{6A756B91-178F-3764-4946-7A7363725768}"/>
              </a:ext>
            </a:extLst>
          </p:cNvPr>
          <p:cNvCxnSpPr/>
          <p:nvPr/>
        </p:nvCxnSpPr>
        <p:spPr>
          <a:xfrm>
            <a:off x="304800" y="199053"/>
            <a:ext cx="0" cy="1119674"/>
          </a:xfrm>
          <a:prstGeom prst="line">
            <a:avLst/>
          </a:prstGeom>
          <a:ln w="19050">
            <a:solidFill>
              <a:srgbClr val="1993A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363249-236D-1379-2088-7806F19198F4}"/>
              </a:ext>
            </a:extLst>
          </p:cNvPr>
          <p:cNvCxnSpPr/>
          <p:nvPr/>
        </p:nvCxnSpPr>
        <p:spPr>
          <a:xfrm>
            <a:off x="136849" y="292359"/>
            <a:ext cx="1169437" cy="0"/>
          </a:xfrm>
          <a:prstGeom prst="line">
            <a:avLst/>
          </a:prstGeom>
          <a:ln w="19050">
            <a:solidFill>
              <a:srgbClr val="1993A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92C86C2-1EDC-B630-C8A9-9FB5E6F684EB}"/>
              </a:ext>
            </a:extLst>
          </p:cNvPr>
          <p:cNvCxnSpPr/>
          <p:nvPr/>
        </p:nvCxnSpPr>
        <p:spPr>
          <a:xfrm>
            <a:off x="11871649" y="5557935"/>
            <a:ext cx="0" cy="1119674"/>
          </a:xfrm>
          <a:prstGeom prst="line">
            <a:avLst/>
          </a:prstGeom>
          <a:ln w="19050">
            <a:solidFill>
              <a:srgbClr val="1993A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03C7C6-57AE-2F4A-C9B7-9E43AA1145FF}"/>
              </a:ext>
            </a:extLst>
          </p:cNvPr>
          <p:cNvCxnSpPr/>
          <p:nvPr/>
        </p:nvCxnSpPr>
        <p:spPr>
          <a:xfrm>
            <a:off x="10852798" y="6527541"/>
            <a:ext cx="1169437" cy="0"/>
          </a:xfrm>
          <a:prstGeom prst="line">
            <a:avLst/>
          </a:prstGeom>
          <a:ln w="19050">
            <a:solidFill>
              <a:srgbClr val="1993A7"/>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0FD2C4C-8F19-CC1C-021F-E2A6D529B856}"/>
              </a:ext>
            </a:extLst>
          </p:cNvPr>
          <p:cNvGrpSpPr/>
          <p:nvPr/>
        </p:nvGrpSpPr>
        <p:grpSpPr>
          <a:xfrm>
            <a:off x="5669707" y="3765972"/>
            <a:ext cx="6030327" cy="722057"/>
            <a:chOff x="5669707" y="3765972"/>
            <a:chExt cx="6030327" cy="722057"/>
          </a:xfrm>
        </p:grpSpPr>
        <p:sp>
          <p:nvSpPr>
            <p:cNvPr id="18" name="TextBox 17">
              <a:extLst>
                <a:ext uri="{FF2B5EF4-FFF2-40B4-BE49-F238E27FC236}">
                  <a16:creationId xmlns:a16="http://schemas.microsoft.com/office/drawing/2014/main" id="{151379E8-B419-B875-25B4-328901CF1B34}"/>
                </a:ext>
              </a:extLst>
            </p:cNvPr>
            <p:cNvSpPr txBox="1"/>
            <p:nvPr/>
          </p:nvSpPr>
          <p:spPr>
            <a:xfrm>
              <a:off x="5918117" y="3765972"/>
              <a:ext cx="5781917" cy="722057"/>
            </a:xfrm>
            <a:prstGeom prst="rect">
              <a:avLst/>
            </a:prstGeom>
            <a:noFill/>
          </p:spPr>
          <p:txBody>
            <a:bodyPr wrap="square" rtlCol="0">
              <a:spAutoFit/>
            </a:bodyPr>
            <a:lstStyle/>
            <a:p>
              <a:pPr>
                <a:lnSpc>
                  <a:spcPct val="200000"/>
                </a:lnSpc>
              </a:pPr>
              <a:r>
                <a:rPr lang="en-US" sz="1100">
                  <a:solidFill>
                    <a:schemeClr val="tx1">
                      <a:lumMod val="75000"/>
                      <a:lumOff val="25000"/>
                    </a:schemeClr>
                  </a:solidFill>
                </a:rPr>
                <a:t>Số 14/191, Thạch Bàn, Long Biên, Hà Nội</a:t>
              </a:r>
            </a:p>
            <a:p>
              <a:pPr>
                <a:lnSpc>
                  <a:spcPct val="200000"/>
                </a:lnSpc>
              </a:pPr>
              <a:r>
                <a:rPr lang="en-US" sz="1100">
                  <a:solidFill>
                    <a:schemeClr val="tx1">
                      <a:lumMod val="75000"/>
                      <a:lumOff val="25000"/>
                    </a:schemeClr>
                  </a:solidFill>
                </a:rPr>
                <a:t>0246 681 5788                            info@lavasa.vn                             https://lavasa.vn</a:t>
              </a:r>
            </a:p>
          </p:txBody>
        </p:sp>
        <p:pic>
          <p:nvPicPr>
            <p:cNvPr id="19" name="Picture 4" descr="Email Generic Flat icon">
              <a:extLst>
                <a:ext uri="{FF2B5EF4-FFF2-40B4-BE49-F238E27FC236}">
                  <a16:creationId xmlns:a16="http://schemas.microsoft.com/office/drawing/2014/main" id="{3397F2DF-FF16-8C4F-C0A6-7653AB120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257" y="4190894"/>
              <a:ext cx="266477" cy="2664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ownload Phone Icon, Telephone Icon, Call Icon. Royalty-Free Vector Graphic  - Pixabay">
              <a:extLst>
                <a:ext uri="{FF2B5EF4-FFF2-40B4-BE49-F238E27FC236}">
                  <a16:creationId xmlns:a16="http://schemas.microsoft.com/office/drawing/2014/main" id="{82DFC9FC-41CE-0CF0-8D06-CD4321B32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9707" y="4190893"/>
              <a:ext cx="266477" cy="2664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Web Generic Outline Color icon">
              <a:extLst>
                <a:ext uri="{FF2B5EF4-FFF2-40B4-BE49-F238E27FC236}">
                  <a16:creationId xmlns:a16="http://schemas.microsoft.com/office/drawing/2014/main" id="{28CCC425-F896-6299-AEB5-BC1F3B86EC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4874" y="4157158"/>
              <a:ext cx="300212" cy="3002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Address, blue, casa, circle, home, house, local icon - Download on  Iconfinder">
              <a:extLst>
                <a:ext uri="{FF2B5EF4-FFF2-40B4-BE49-F238E27FC236}">
                  <a16:creationId xmlns:a16="http://schemas.microsoft.com/office/drawing/2014/main" id="{2D19DF04-52CC-C649-4AFC-B5F6652957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9707" y="3859249"/>
              <a:ext cx="267752" cy="2677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450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472633-1FB0-C28D-F7E4-AAA397397965}"/>
              </a:ext>
            </a:extLst>
          </p:cNvPr>
          <p:cNvSpPr txBox="1"/>
          <p:nvPr/>
        </p:nvSpPr>
        <p:spPr>
          <a:xfrm>
            <a:off x="79441" y="153512"/>
            <a:ext cx="5225530"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ĐỌC HIỂU PRODUCT DATA SHEET (PDS)</a:t>
            </a:r>
          </a:p>
        </p:txBody>
      </p:sp>
      <p:pic>
        <p:nvPicPr>
          <p:cNvPr id="10" name="Picture 9" descr="A close-up of a document&#10;&#10;Description automatically generated">
            <a:extLst>
              <a:ext uri="{FF2B5EF4-FFF2-40B4-BE49-F238E27FC236}">
                <a16:creationId xmlns:a16="http://schemas.microsoft.com/office/drawing/2014/main" id="{C823446B-4A0B-BAE0-F4EB-CA9304C1C01B}"/>
              </a:ext>
            </a:extLst>
          </p:cNvPr>
          <p:cNvPicPr>
            <a:picLocks noChangeAspect="1"/>
          </p:cNvPicPr>
          <p:nvPr/>
        </p:nvPicPr>
        <p:blipFill rotWithShape="1">
          <a:blip r:embed="rId2">
            <a:extLst>
              <a:ext uri="{28A0092B-C50C-407E-A947-70E740481C1C}">
                <a14:useLocalDpi xmlns:a14="http://schemas.microsoft.com/office/drawing/2010/main" val="0"/>
              </a:ext>
            </a:extLst>
          </a:blip>
          <a:srcRect b="23767"/>
          <a:stretch/>
        </p:blipFill>
        <p:spPr>
          <a:xfrm>
            <a:off x="158831" y="829488"/>
            <a:ext cx="5845923" cy="5767255"/>
          </a:xfrm>
          <a:prstGeom prst="rect">
            <a:avLst/>
          </a:prstGeom>
        </p:spPr>
      </p:pic>
      <p:pic>
        <p:nvPicPr>
          <p:cNvPr id="12" name="Picture 11" descr="A close-up of a document&#10;&#10;Description automatically generated">
            <a:extLst>
              <a:ext uri="{FF2B5EF4-FFF2-40B4-BE49-F238E27FC236}">
                <a16:creationId xmlns:a16="http://schemas.microsoft.com/office/drawing/2014/main" id="{0841E0A5-7CA2-283A-91DA-88163090E9A3}"/>
              </a:ext>
            </a:extLst>
          </p:cNvPr>
          <p:cNvPicPr>
            <a:picLocks noChangeAspect="1"/>
          </p:cNvPicPr>
          <p:nvPr/>
        </p:nvPicPr>
        <p:blipFill rotWithShape="1">
          <a:blip r:embed="rId3">
            <a:extLst>
              <a:ext uri="{28A0092B-C50C-407E-A947-70E740481C1C}">
                <a14:useLocalDpi xmlns:a14="http://schemas.microsoft.com/office/drawing/2010/main" val="0"/>
              </a:ext>
            </a:extLst>
          </a:blip>
          <a:srcRect t="6455"/>
          <a:stretch/>
        </p:blipFill>
        <p:spPr>
          <a:xfrm>
            <a:off x="6349174" y="275772"/>
            <a:ext cx="5299364" cy="6415314"/>
          </a:xfrm>
          <a:prstGeom prst="rect">
            <a:avLst/>
          </a:prstGeom>
        </p:spPr>
      </p:pic>
    </p:spTree>
    <p:extLst>
      <p:ext uri="{BB962C8B-B14F-4D97-AF65-F5344CB8AC3E}">
        <p14:creationId xmlns:p14="http://schemas.microsoft.com/office/powerpoint/2010/main" val="406465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472633-1FB0-C28D-F7E4-AAA397397965}"/>
              </a:ext>
            </a:extLst>
          </p:cNvPr>
          <p:cNvSpPr txBox="1"/>
          <p:nvPr/>
        </p:nvSpPr>
        <p:spPr>
          <a:xfrm>
            <a:off x="79441" y="153512"/>
            <a:ext cx="5225530"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ĐỌC HIỂU PRODUCT DATA SHEET (PDS)</a:t>
            </a:r>
          </a:p>
        </p:txBody>
      </p:sp>
      <p:pic>
        <p:nvPicPr>
          <p:cNvPr id="3" name="Picture 2" descr="A close-up of a water filter&#10;&#10;Description automatically generated">
            <a:extLst>
              <a:ext uri="{FF2B5EF4-FFF2-40B4-BE49-F238E27FC236}">
                <a16:creationId xmlns:a16="http://schemas.microsoft.com/office/drawing/2014/main" id="{0C115897-50B4-BA47-96CD-FDF34FB6FEF6}"/>
              </a:ext>
            </a:extLst>
          </p:cNvPr>
          <p:cNvPicPr>
            <a:picLocks noChangeAspect="1"/>
          </p:cNvPicPr>
          <p:nvPr/>
        </p:nvPicPr>
        <p:blipFill rotWithShape="1">
          <a:blip r:embed="rId2">
            <a:extLst>
              <a:ext uri="{28A0092B-C50C-407E-A947-70E740481C1C}">
                <a14:useLocalDpi xmlns:a14="http://schemas.microsoft.com/office/drawing/2010/main" val="0"/>
              </a:ext>
            </a:extLst>
          </a:blip>
          <a:srcRect t="9735" b="2751"/>
          <a:stretch/>
        </p:blipFill>
        <p:spPr>
          <a:xfrm>
            <a:off x="538396" y="608818"/>
            <a:ext cx="4926232" cy="6095670"/>
          </a:xfrm>
          <a:prstGeom prst="rect">
            <a:avLst/>
          </a:prstGeom>
        </p:spPr>
      </p:pic>
      <p:pic>
        <p:nvPicPr>
          <p:cNvPr id="6" name="Picture 5" descr="A close-up of a document&#10;&#10;Description automatically generated">
            <a:extLst>
              <a:ext uri="{FF2B5EF4-FFF2-40B4-BE49-F238E27FC236}">
                <a16:creationId xmlns:a16="http://schemas.microsoft.com/office/drawing/2014/main" id="{D45401F4-6D95-9FB5-02F6-0B413D6F9D50}"/>
              </a:ext>
            </a:extLst>
          </p:cNvPr>
          <p:cNvPicPr>
            <a:picLocks noChangeAspect="1"/>
          </p:cNvPicPr>
          <p:nvPr/>
        </p:nvPicPr>
        <p:blipFill rotWithShape="1">
          <a:blip r:embed="rId3">
            <a:extLst>
              <a:ext uri="{28A0092B-C50C-407E-A947-70E740481C1C}">
                <a14:useLocalDpi xmlns:a14="http://schemas.microsoft.com/office/drawing/2010/main" val="0"/>
              </a:ext>
            </a:extLst>
          </a:blip>
          <a:srcRect b="41164"/>
          <a:stretch/>
        </p:blipFill>
        <p:spPr>
          <a:xfrm>
            <a:off x="6096000" y="522844"/>
            <a:ext cx="5888350" cy="4898572"/>
          </a:xfrm>
          <a:prstGeom prst="rect">
            <a:avLst/>
          </a:prstGeom>
        </p:spPr>
      </p:pic>
    </p:spTree>
    <p:extLst>
      <p:ext uri="{BB962C8B-B14F-4D97-AF65-F5344CB8AC3E}">
        <p14:creationId xmlns:p14="http://schemas.microsoft.com/office/powerpoint/2010/main" val="225157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472633-1FB0-C28D-F7E4-AAA397397965}"/>
              </a:ext>
            </a:extLst>
          </p:cNvPr>
          <p:cNvSpPr txBox="1"/>
          <p:nvPr/>
        </p:nvSpPr>
        <p:spPr>
          <a:xfrm>
            <a:off x="79441" y="153512"/>
            <a:ext cx="5225530"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ĐỌC HIỂU PRODUCT DATA SHEET (PDS)</a:t>
            </a:r>
          </a:p>
        </p:txBody>
      </p:sp>
      <p:pic>
        <p:nvPicPr>
          <p:cNvPr id="5" name="Picture 4" descr="A close-up of a document&#10;&#10;Description automatically generated">
            <a:extLst>
              <a:ext uri="{FF2B5EF4-FFF2-40B4-BE49-F238E27FC236}">
                <a16:creationId xmlns:a16="http://schemas.microsoft.com/office/drawing/2014/main" id="{171CE4A2-DFB4-59E9-B291-853FD090B498}"/>
              </a:ext>
            </a:extLst>
          </p:cNvPr>
          <p:cNvPicPr>
            <a:picLocks noChangeAspect="1"/>
          </p:cNvPicPr>
          <p:nvPr/>
        </p:nvPicPr>
        <p:blipFill rotWithShape="1">
          <a:blip r:embed="rId2">
            <a:extLst>
              <a:ext uri="{28A0092B-C50C-407E-A947-70E740481C1C}">
                <a14:useLocalDpi xmlns:a14="http://schemas.microsoft.com/office/drawing/2010/main" val="0"/>
              </a:ext>
            </a:extLst>
          </a:blip>
          <a:srcRect b="20428"/>
          <a:stretch/>
        </p:blipFill>
        <p:spPr>
          <a:xfrm>
            <a:off x="231403" y="747814"/>
            <a:ext cx="5538978" cy="5703785"/>
          </a:xfrm>
          <a:prstGeom prst="rect">
            <a:avLst/>
          </a:prstGeom>
        </p:spPr>
      </p:pic>
      <p:pic>
        <p:nvPicPr>
          <p:cNvPr id="8" name="Picture 7" descr="A close-up of a document&#10;&#10;Description automatically generated">
            <a:extLst>
              <a:ext uri="{FF2B5EF4-FFF2-40B4-BE49-F238E27FC236}">
                <a16:creationId xmlns:a16="http://schemas.microsoft.com/office/drawing/2014/main" id="{361920B1-C53D-4B45-905C-6A511E318C17}"/>
              </a:ext>
            </a:extLst>
          </p:cNvPr>
          <p:cNvPicPr>
            <a:picLocks noChangeAspect="1"/>
          </p:cNvPicPr>
          <p:nvPr/>
        </p:nvPicPr>
        <p:blipFill rotWithShape="1">
          <a:blip r:embed="rId3">
            <a:extLst>
              <a:ext uri="{28A0092B-C50C-407E-A947-70E740481C1C}">
                <a14:useLocalDpi xmlns:a14="http://schemas.microsoft.com/office/drawing/2010/main" val="0"/>
              </a:ext>
            </a:extLst>
          </a:blip>
          <a:srcRect t="4973" b="1270"/>
          <a:stretch/>
        </p:blipFill>
        <p:spPr>
          <a:xfrm>
            <a:off x="6320146" y="214085"/>
            <a:ext cx="5299364" cy="6429829"/>
          </a:xfrm>
          <a:prstGeom prst="rect">
            <a:avLst/>
          </a:prstGeom>
        </p:spPr>
      </p:pic>
    </p:spTree>
    <p:extLst>
      <p:ext uri="{BB962C8B-B14F-4D97-AF65-F5344CB8AC3E}">
        <p14:creationId xmlns:p14="http://schemas.microsoft.com/office/powerpoint/2010/main" val="825512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AB9F51-8B8A-0778-3031-3A95743697E6}"/>
              </a:ext>
            </a:extLst>
          </p:cNvPr>
          <p:cNvSpPr txBox="1"/>
          <p:nvPr/>
        </p:nvSpPr>
        <p:spPr>
          <a:xfrm>
            <a:off x="79440" y="153512"/>
            <a:ext cx="5697245"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CÁCH SO SÁNH 2 MODEL MÀNG RO VỚI NHAU</a:t>
            </a:r>
          </a:p>
        </p:txBody>
      </p:sp>
      <p:sp>
        <p:nvSpPr>
          <p:cNvPr id="5" name="TextBox 4">
            <a:extLst>
              <a:ext uri="{FF2B5EF4-FFF2-40B4-BE49-F238E27FC236}">
                <a16:creationId xmlns:a16="http://schemas.microsoft.com/office/drawing/2014/main" id="{AB31C201-ED07-8D33-0766-469F538D2CAC}"/>
              </a:ext>
            </a:extLst>
          </p:cNvPr>
          <p:cNvSpPr txBox="1"/>
          <p:nvPr/>
        </p:nvSpPr>
        <p:spPr>
          <a:xfrm>
            <a:off x="79440" y="653472"/>
            <a:ext cx="4510971"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Cách 1: So sánh đơn thuần về SPEC bằng A.I</a:t>
            </a:r>
          </a:p>
        </p:txBody>
      </p:sp>
      <p:cxnSp>
        <p:nvCxnSpPr>
          <p:cNvPr id="6" name="Straight Connector 5">
            <a:extLst>
              <a:ext uri="{FF2B5EF4-FFF2-40B4-BE49-F238E27FC236}">
                <a16:creationId xmlns:a16="http://schemas.microsoft.com/office/drawing/2014/main" id="{0F0CE0EC-781A-5616-3FA9-A5A2BE9E753B}"/>
              </a:ext>
            </a:extLst>
          </p:cNvPr>
          <p:cNvCxnSpPr>
            <a:cxnSpLocks/>
          </p:cNvCxnSpPr>
          <p:nvPr/>
        </p:nvCxnSpPr>
        <p:spPr>
          <a:xfrm>
            <a:off x="179059" y="1022804"/>
            <a:ext cx="5466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Online Media 10" title="Sử dụng AI so sánh màng lọc RO">
            <a:hlinkClick r:id="" action="ppaction://media"/>
            <a:extLst>
              <a:ext uri="{FF2B5EF4-FFF2-40B4-BE49-F238E27FC236}">
                <a16:creationId xmlns:a16="http://schemas.microsoft.com/office/drawing/2014/main" id="{8C7F7511-9AD7-E49A-6BDF-400D48FB6950}"/>
              </a:ext>
            </a:extLst>
          </p:cNvPr>
          <p:cNvPicPr>
            <a:picLocks noRot="1" noChangeAspect="1"/>
          </p:cNvPicPr>
          <p:nvPr>
            <a:videoFile r:link="rId1"/>
          </p:nvPr>
        </p:nvPicPr>
        <p:blipFill>
          <a:blip r:embed="rId3"/>
          <a:stretch>
            <a:fillRect/>
          </a:stretch>
        </p:blipFill>
        <p:spPr>
          <a:xfrm>
            <a:off x="1393372" y="1022804"/>
            <a:ext cx="9557657" cy="5584329"/>
          </a:xfrm>
          <a:prstGeom prst="rect">
            <a:avLst/>
          </a:prstGeom>
        </p:spPr>
      </p:pic>
    </p:spTree>
    <p:extLst>
      <p:ext uri="{BB962C8B-B14F-4D97-AF65-F5344CB8AC3E}">
        <p14:creationId xmlns:p14="http://schemas.microsoft.com/office/powerpoint/2010/main" val="57120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CCC92-E3DA-C387-F0A4-F53F531D514E}"/>
              </a:ext>
            </a:extLst>
          </p:cNvPr>
          <p:cNvPicPr>
            <a:picLocks noChangeAspect="1"/>
          </p:cNvPicPr>
          <p:nvPr/>
        </p:nvPicPr>
        <p:blipFill rotWithShape="1">
          <a:blip r:embed="rId2"/>
          <a:srcRect b="7970"/>
          <a:stretch/>
        </p:blipFill>
        <p:spPr>
          <a:xfrm>
            <a:off x="4071257" y="906690"/>
            <a:ext cx="7895770" cy="5559425"/>
          </a:xfrm>
          <a:prstGeom prst="rect">
            <a:avLst/>
          </a:prstGeom>
        </p:spPr>
      </p:pic>
      <p:sp>
        <p:nvSpPr>
          <p:cNvPr id="4" name="TextBox 3">
            <a:extLst>
              <a:ext uri="{FF2B5EF4-FFF2-40B4-BE49-F238E27FC236}">
                <a16:creationId xmlns:a16="http://schemas.microsoft.com/office/drawing/2014/main" id="{33AB9F51-8B8A-0778-3031-3A95743697E6}"/>
              </a:ext>
            </a:extLst>
          </p:cNvPr>
          <p:cNvSpPr txBox="1"/>
          <p:nvPr/>
        </p:nvSpPr>
        <p:spPr>
          <a:xfrm>
            <a:off x="79440" y="153512"/>
            <a:ext cx="5697245"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CÁCH SO SÁNH 2 MODEL MÀNG RO VỚI NHAU</a:t>
            </a:r>
          </a:p>
        </p:txBody>
      </p:sp>
      <p:sp>
        <p:nvSpPr>
          <p:cNvPr id="5" name="TextBox 4">
            <a:extLst>
              <a:ext uri="{FF2B5EF4-FFF2-40B4-BE49-F238E27FC236}">
                <a16:creationId xmlns:a16="http://schemas.microsoft.com/office/drawing/2014/main" id="{AB31C201-ED07-8D33-0766-469F538D2CAC}"/>
              </a:ext>
            </a:extLst>
          </p:cNvPr>
          <p:cNvSpPr txBox="1"/>
          <p:nvPr/>
        </p:nvSpPr>
        <p:spPr>
          <a:xfrm>
            <a:off x="79440" y="653472"/>
            <a:ext cx="4790103"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Cách 2: So sánh khi bất lợi về thông số kỹ thuật</a:t>
            </a:r>
          </a:p>
        </p:txBody>
      </p:sp>
      <p:cxnSp>
        <p:nvCxnSpPr>
          <p:cNvPr id="6" name="Straight Connector 5">
            <a:extLst>
              <a:ext uri="{FF2B5EF4-FFF2-40B4-BE49-F238E27FC236}">
                <a16:creationId xmlns:a16="http://schemas.microsoft.com/office/drawing/2014/main" id="{0F0CE0EC-781A-5616-3FA9-A5A2BE9E753B}"/>
              </a:ext>
            </a:extLst>
          </p:cNvPr>
          <p:cNvCxnSpPr>
            <a:cxnSpLocks/>
          </p:cNvCxnSpPr>
          <p:nvPr/>
        </p:nvCxnSpPr>
        <p:spPr>
          <a:xfrm>
            <a:off x="179059" y="1022804"/>
            <a:ext cx="5466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32FEB0-C95B-5E62-E960-75C94A343068}"/>
              </a:ext>
            </a:extLst>
          </p:cNvPr>
          <p:cNvSpPr txBox="1"/>
          <p:nvPr/>
        </p:nvSpPr>
        <p:spPr>
          <a:xfrm>
            <a:off x="261256" y="1508250"/>
            <a:ext cx="3810001" cy="153144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nSpc>
                <a:spcPct val="150000"/>
              </a:lnSpc>
            </a:pPr>
            <a:r>
              <a:rPr lang="en-US" sz="1600" b="0"/>
              <a:t>=&gt; Để sử dụng được phương án so sánh này, cần nắm rõ về các thông số kỹ thuật, cách ứng dụng, các ưu điểm của từng loại màng mục tiêu cần làm nổi bật.</a:t>
            </a:r>
            <a:endParaRPr lang="en-US" sz="1600">
              <a:highlight>
                <a:srgbClr val="FFFF00"/>
              </a:highlight>
            </a:endParaRPr>
          </a:p>
        </p:txBody>
      </p:sp>
    </p:spTree>
    <p:extLst>
      <p:ext uri="{BB962C8B-B14F-4D97-AF65-F5344CB8AC3E}">
        <p14:creationId xmlns:p14="http://schemas.microsoft.com/office/powerpoint/2010/main" val="4195837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4" name="Freeform: Shape 13">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20" name="Freeform: Shape 19">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AC5B146-5055-CE27-90FA-AD9104E9DB81}"/>
              </a:ext>
            </a:extLst>
          </p:cNvPr>
          <p:cNvGrpSpPr/>
          <p:nvPr/>
        </p:nvGrpSpPr>
        <p:grpSpPr>
          <a:xfrm>
            <a:off x="843602" y="3056919"/>
            <a:ext cx="5187404" cy="1198316"/>
            <a:chOff x="843602" y="3056919"/>
            <a:chExt cx="5187404" cy="1198316"/>
          </a:xfrm>
        </p:grpSpPr>
        <p:sp>
          <p:nvSpPr>
            <p:cNvPr id="4" name="TextBox 3">
              <a:extLst>
                <a:ext uri="{FF2B5EF4-FFF2-40B4-BE49-F238E27FC236}">
                  <a16:creationId xmlns:a16="http://schemas.microsoft.com/office/drawing/2014/main" id="{9DFEE62B-4ADA-0512-E72F-8087DA7A2211}"/>
                </a:ext>
              </a:extLst>
            </p:cNvPr>
            <p:cNvSpPr txBox="1"/>
            <p:nvPr/>
          </p:nvSpPr>
          <p:spPr>
            <a:xfrm>
              <a:off x="843602" y="3056919"/>
              <a:ext cx="5187404" cy="90433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a:solidFill>
                    <a:schemeClr val="tx2"/>
                  </a:solidFill>
                  <a:latin typeface="+mj-lt"/>
                  <a:ea typeface="+mj-ea"/>
                  <a:cs typeface="+mj-cs"/>
                </a:rPr>
                <a:t>HỆ THỐNG RO LÀ GÌ</a:t>
              </a:r>
            </a:p>
          </p:txBody>
        </p:sp>
        <p:sp>
          <p:nvSpPr>
            <p:cNvPr id="2" name="TextBox 1">
              <a:extLst>
                <a:ext uri="{FF2B5EF4-FFF2-40B4-BE49-F238E27FC236}">
                  <a16:creationId xmlns:a16="http://schemas.microsoft.com/office/drawing/2014/main" id="{442AD5C7-4CC1-9866-439A-4C2B0CA6C80C}"/>
                </a:ext>
              </a:extLst>
            </p:cNvPr>
            <p:cNvSpPr txBox="1"/>
            <p:nvPr/>
          </p:nvSpPr>
          <p:spPr>
            <a:xfrm>
              <a:off x="1129372" y="3807201"/>
              <a:ext cx="4512169" cy="44803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b="1">
                  <a:solidFill>
                    <a:schemeClr val="tx2"/>
                  </a:solidFill>
                  <a:latin typeface="+mj-lt"/>
                  <a:ea typeface="+mj-ea"/>
                  <a:cs typeface="+mj-cs"/>
                </a:rPr>
                <a:t>ĐỊNH NGHĨA – CẤU HÌNH – KIẾN THỨC CƠ BẢN</a:t>
              </a:r>
              <a:endParaRPr lang="en-US" b="1" kern="1200">
                <a:solidFill>
                  <a:schemeClr val="tx2"/>
                </a:solidFill>
                <a:latin typeface="+mj-lt"/>
                <a:ea typeface="+mj-ea"/>
                <a:cs typeface="+mj-cs"/>
              </a:endParaRPr>
            </a:p>
          </p:txBody>
        </p:sp>
        <p:cxnSp>
          <p:nvCxnSpPr>
            <p:cNvPr id="5" name="Straight Connector 4">
              <a:extLst>
                <a:ext uri="{FF2B5EF4-FFF2-40B4-BE49-F238E27FC236}">
                  <a16:creationId xmlns:a16="http://schemas.microsoft.com/office/drawing/2014/main" id="{7D28C76D-B707-D400-1205-4A6578254631}"/>
                </a:ext>
              </a:extLst>
            </p:cNvPr>
            <p:cNvCxnSpPr/>
            <p:nvPr/>
          </p:nvCxnSpPr>
          <p:spPr>
            <a:xfrm>
              <a:off x="1226458" y="3807201"/>
              <a:ext cx="4172857"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5631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o-membrane-housing-pressure-vessel-500x500 -">
            <a:extLst>
              <a:ext uri="{FF2B5EF4-FFF2-40B4-BE49-F238E27FC236}">
                <a16:creationId xmlns:a16="http://schemas.microsoft.com/office/drawing/2014/main" id="{4015ABD1-EF97-7940-2497-5AAD36F71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359" y="545185"/>
            <a:ext cx="3766910" cy="17740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0CF122E-BF86-6F53-8A3B-88467585645A}"/>
              </a:ext>
            </a:extLst>
          </p:cNvPr>
          <p:cNvSpPr txBox="1"/>
          <p:nvPr/>
        </p:nvSpPr>
        <p:spPr>
          <a:xfrm>
            <a:off x="6262716" y="4273194"/>
            <a:ext cx="5343673" cy="1754326"/>
          </a:xfrm>
          <a:prstGeom prst="rect">
            <a:avLst/>
          </a:prstGeom>
          <a:noFill/>
        </p:spPr>
        <p:txBody>
          <a:bodyPr wrap="square">
            <a:spAutoFit/>
          </a:bodyPr>
          <a:lstStyle/>
          <a:p>
            <a:r>
              <a:rPr lang="en-US" sz="1800" b="0" i="0">
                <a:solidFill>
                  <a:srgbClr val="010101"/>
                </a:solidFill>
                <a:effectLst/>
                <a:latin typeface="Calibri" panose="020F0502020204030204" pitchFamily="34" charset="0"/>
                <a:cs typeface="Calibri" panose="020F0502020204030204" pitchFamily="34" charset="0"/>
              </a:rPr>
              <a:t>=&gt; </a:t>
            </a:r>
            <a:r>
              <a:rPr lang="vi-VN" sz="1800" b="0" i="0">
                <a:solidFill>
                  <a:srgbClr val="010101"/>
                </a:solidFill>
                <a:effectLst/>
                <a:latin typeface="Calibri" panose="020F0502020204030204" pitchFamily="34" charset="0"/>
                <a:cs typeface="Calibri" panose="020F0502020204030204" pitchFamily="34" charset="0"/>
              </a:rPr>
              <a:t>Nhiều màng RO sẽ được lắp nối tiếp nhau bên trong 1 “pressure vessel” (housing</a:t>
            </a:r>
            <a:r>
              <a:rPr lang="en-US" sz="1800" b="0" i="0">
                <a:solidFill>
                  <a:srgbClr val="010101"/>
                </a:solidFill>
                <a:effectLst/>
                <a:latin typeface="Calibri" panose="020F0502020204030204" pitchFamily="34" charset="0"/>
                <a:cs typeface="Calibri" panose="020F0502020204030204" pitchFamily="34" charset="0"/>
              </a:rPr>
              <a:t> – Vỏ màng</a:t>
            </a:r>
            <a:r>
              <a:rPr lang="vi-VN" sz="1800" b="0" i="0">
                <a:solidFill>
                  <a:srgbClr val="010101"/>
                </a:solidFill>
                <a:effectLst/>
                <a:latin typeface="Calibri" panose="020F0502020204030204" pitchFamily="34" charset="0"/>
                <a:cs typeface="Calibri" panose="020F0502020204030204" pitchFamily="34" charset="0"/>
              </a:rPr>
              <a:t>)</a:t>
            </a:r>
            <a:endParaRPr lang="en-US" sz="1800" b="0" i="0">
              <a:solidFill>
                <a:srgbClr val="010101"/>
              </a:solidFill>
              <a:effectLst/>
              <a:latin typeface="Calibri" panose="020F0502020204030204" pitchFamily="34" charset="0"/>
              <a:cs typeface="Calibri" panose="020F0502020204030204" pitchFamily="34" charset="0"/>
            </a:endParaRPr>
          </a:p>
          <a:p>
            <a:br>
              <a:rPr lang="vi-VN">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=&gt; Vỏ màng có thể bằng Composite hoặc bằng Inox</a:t>
            </a:r>
          </a:p>
          <a:p>
            <a:endParaRPr lang="en-US" b="1">
              <a:solidFill>
                <a:srgbClr val="FF0000"/>
              </a:solidFill>
              <a:latin typeface="Calibri" panose="020F0502020204030204" pitchFamily="34" charset="0"/>
              <a:cs typeface="Calibri" panose="020F0502020204030204" pitchFamily="34" charset="0"/>
            </a:endParaRPr>
          </a:p>
          <a:p>
            <a:r>
              <a:rPr lang="en-US" b="1">
                <a:solidFill>
                  <a:srgbClr val="FF0000"/>
                </a:solidFill>
                <a:latin typeface="Calibri" panose="020F0502020204030204" pitchFamily="34" charset="0"/>
                <a:cs typeface="Calibri" panose="020F0502020204030204" pitchFamily="34" charset="0"/>
              </a:rPr>
              <a:t>=&gt; Mỗi vỏ màng có thể lắp 1 hoặc nhiều lõi màng RO</a:t>
            </a:r>
          </a:p>
        </p:txBody>
      </p:sp>
      <p:pic>
        <p:nvPicPr>
          <p:cNvPr id="13" name="Picture 12">
            <a:extLst>
              <a:ext uri="{FF2B5EF4-FFF2-40B4-BE49-F238E27FC236}">
                <a16:creationId xmlns:a16="http://schemas.microsoft.com/office/drawing/2014/main" id="{D43F01DD-2A01-EB13-D8F3-2D99666318B3}"/>
              </a:ext>
            </a:extLst>
          </p:cNvPr>
          <p:cNvPicPr>
            <a:picLocks noChangeAspect="1"/>
          </p:cNvPicPr>
          <p:nvPr/>
        </p:nvPicPr>
        <p:blipFill>
          <a:blip r:embed="rId3"/>
          <a:stretch>
            <a:fillRect/>
          </a:stretch>
        </p:blipFill>
        <p:spPr>
          <a:xfrm>
            <a:off x="542392" y="1603511"/>
            <a:ext cx="1722360" cy="1373787"/>
          </a:xfrm>
          <a:prstGeom prst="rect">
            <a:avLst/>
          </a:prstGeom>
        </p:spPr>
      </p:pic>
      <p:pic>
        <p:nvPicPr>
          <p:cNvPr id="7174" name="Picture 6" descr="Industrial-Grade 150-GPM Reverse Osmosis (RO) Membrane Skid | MARLO">
            <a:extLst>
              <a:ext uri="{FF2B5EF4-FFF2-40B4-BE49-F238E27FC236}">
                <a16:creationId xmlns:a16="http://schemas.microsoft.com/office/drawing/2014/main" id="{278C62EC-62DC-43A1-1AE1-FDD9D2143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14" y="3037772"/>
            <a:ext cx="5406568" cy="36043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8ACA4D-8A97-5F79-6E1E-A2B89DDDA055}"/>
              </a:ext>
            </a:extLst>
          </p:cNvPr>
          <p:cNvSpPr txBox="1"/>
          <p:nvPr/>
        </p:nvSpPr>
        <p:spPr>
          <a:xfrm>
            <a:off x="79440" y="153512"/>
            <a:ext cx="4057131"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VỎ MÀNG, MÀNG LỌC</a:t>
            </a:r>
          </a:p>
        </p:txBody>
      </p:sp>
      <p:pic>
        <p:nvPicPr>
          <p:cNvPr id="7185" name="Picture 14">
            <a:extLst>
              <a:ext uri="{FF2B5EF4-FFF2-40B4-BE49-F238E27FC236}">
                <a16:creationId xmlns:a16="http://schemas.microsoft.com/office/drawing/2014/main" id="{BF54932C-CB89-1890-A5C6-725C171705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934" t="6579" r="35093" b="8443"/>
          <a:stretch/>
        </p:blipFill>
        <p:spPr bwMode="auto">
          <a:xfrm rot="16200000">
            <a:off x="8417699" y="898150"/>
            <a:ext cx="1033709" cy="4888676"/>
          </a:xfrm>
          <a:prstGeom prst="rect">
            <a:avLst/>
          </a:prstGeom>
          <a:noFill/>
          <a:extLst>
            <a:ext uri="{909E8E84-426E-40DD-AFC4-6F175D3DCCD1}">
              <a14:hiddenFill xmlns:a14="http://schemas.microsoft.com/office/drawing/2010/main">
                <a:solidFill>
                  <a:srgbClr val="FFFFFF"/>
                </a:solidFill>
              </a14:hiddenFill>
            </a:ext>
          </a:extLst>
        </p:spPr>
      </p:pic>
      <p:grpSp>
        <p:nvGrpSpPr>
          <p:cNvPr id="7208" name="Group 7207">
            <a:extLst>
              <a:ext uri="{FF2B5EF4-FFF2-40B4-BE49-F238E27FC236}">
                <a16:creationId xmlns:a16="http://schemas.microsoft.com/office/drawing/2014/main" id="{7B156B3B-C501-DFA9-AB86-35AA50AD6E94}"/>
              </a:ext>
            </a:extLst>
          </p:cNvPr>
          <p:cNvGrpSpPr/>
          <p:nvPr/>
        </p:nvGrpSpPr>
        <p:grpSpPr>
          <a:xfrm>
            <a:off x="5487125" y="676567"/>
            <a:ext cx="6660646" cy="1767481"/>
            <a:chOff x="5487125" y="676567"/>
            <a:chExt cx="6660646" cy="1767481"/>
          </a:xfrm>
        </p:grpSpPr>
        <p:grpSp>
          <p:nvGrpSpPr>
            <p:cNvPr id="7184" name="Group 7183">
              <a:extLst>
                <a:ext uri="{FF2B5EF4-FFF2-40B4-BE49-F238E27FC236}">
                  <a16:creationId xmlns:a16="http://schemas.microsoft.com/office/drawing/2014/main" id="{31095AB4-DAE3-4AA1-BC2B-4A52BFED6D64}"/>
                </a:ext>
              </a:extLst>
            </p:cNvPr>
            <p:cNvGrpSpPr/>
            <p:nvPr/>
          </p:nvGrpSpPr>
          <p:grpSpPr>
            <a:xfrm>
              <a:off x="5487125" y="1145447"/>
              <a:ext cx="5822083" cy="1298601"/>
              <a:chOff x="6204864" y="1181709"/>
              <a:chExt cx="5822083" cy="1298601"/>
            </a:xfrm>
          </p:grpSpPr>
          <p:pic>
            <p:nvPicPr>
              <p:cNvPr id="7176" name="Picture 8" descr="4040 FRP Membrane Housing For RO Membrane China RO Membrane, 51% OFF">
                <a:extLst>
                  <a:ext uri="{FF2B5EF4-FFF2-40B4-BE49-F238E27FC236}">
                    <a16:creationId xmlns:a16="http://schemas.microsoft.com/office/drawing/2014/main" id="{D28819C8-AE2C-4AFB-8F10-480A0C0CDA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180" t="4127" r="57196" b="3148"/>
              <a:stretch/>
            </p:blipFill>
            <p:spPr bwMode="auto">
              <a:xfrm rot="16200000">
                <a:off x="8477277" y="-1090704"/>
                <a:ext cx="1277257" cy="582208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A6DD788A-CBB0-7572-088A-80099EA42B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86" t="7058" r="35333" b="8444"/>
              <a:stretch/>
            </p:blipFill>
            <p:spPr bwMode="auto">
              <a:xfrm rot="16200000">
                <a:off x="6692831" y="1475541"/>
                <a:ext cx="362855" cy="90184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12">
                <a:extLst>
                  <a:ext uri="{FF2B5EF4-FFF2-40B4-BE49-F238E27FC236}">
                    <a16:creationId xmlns:a16="http://schemas.microsoft.com/office/drawing/2014/main" id="{16A7C245-67C3-1BE2-647C-2090007CA8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86" t="7058" r="35333" b="8444"/>
              <a:stretch/>
            </p:blipFill>
            <p:spPr bwMode="auto">
              <a:xfrm rot="16200000">
                <a:off x="7595406" y="1475542"/>
                <a:ext cx="362855" cy="901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30C829FE-49D7-9751-CFC2-402C82EC1A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86" t="7058" r="35333" b="8444"/>
              <a:stretch/>
            </p:blipFill>
            <p:spPr bwMode="auto">
              <a:xfrm rot="16200000">
                <a:off x="8495801" y="1475542"/>
                <a:ext cx="362855" cy="901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 name="Picture 12">
                <a:extLst>
                  <a:ext uri="{FF2B5EF4-FFF2-40B4-BE49-F238E27FC236}">
                    <a16:creationId xmlns:a16="http://schemas.microsoft.com/office/drawing/2014/main" id="{96A625B4-88F8-AB6C-B17A-3EA074F20C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86" t="7058" r="35333" b="8444"/>
              <a:stretch/>
            </p:blipFill>
            <p:spPr bwMode="auto">
              <a:xfrm rot="16200000">
                <a:off x="9403454" y="1475542"/>
                <a:ext cx="362855" cy="901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63F39BCC-01F7-1356-2BCD-969B58A3E1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86" t="7058" r="35333" b="8444"/>
              <a:stretch/>
            </p:blipFill>
            <p:spPr bwMode="auto">
              <a:xfrm rot="16200000">
                <a:off x="10308930" y="1475542"/>
                <a:ext cx="362855" cy="901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7168" name="Picture 12">
                <a:extLst>
                  <a:ext uri="{FF2B5EF4-FFF2-40B4-BE49-F238E27FC236}">
                    <a16:creationId xmlns:a16="http://schemas.microsoft.com/office/drawing/2014/main" id="{220DCDD0-2C4D-F546-A580-1A2E006867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86" t="7058" r="35333" b="8444"/>
              <a:stretch/>
            </p:blipFill>
            <p:spPr bwMode="auto">
              <a:xfrm rot="16200000">
                <a:off x="11211307" y="1475542"/>
                <a:ext cx="362855" cy="901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169" name="TextBox 7168">
                <a:extLst>
                  <a:ext uri="{FF2B5EF4-FFF2-40B4-BE49-F238E27FC236}">
                    <a16:creationId xmlns:a16="http://schemas.microsoft.com/office/drawing/2014/main" id="{D6518D11-E61A-150A-B9AE-CE8A4C0C5F3C}"/>
                  </a:ext>
                </a:extLst>
              </p:cNvPr>
              <p:cNvSpPr txBox="1"/>
              <p:nvPr/>
            </p:nvSpPr>
            <p:spPr>
              <a:xfrm>
                <a:off x="6717696" y="2110978"/>
                <a:ext cx="261596" cy="369332"/>
              </a:xfrm>
              <a:prstGeom prst="rect">
                <a:avLst/>
              </a:prstGeom>
              <a:noFill/>
            </p:spPr>
            <p:txBody>
              <a:bodyPr wrap="square" rtlCol="0">
                <a:spAutoFit/>
              </a:bodyPr>
              <a:lstStyle/>
              <a:p>
                <a:r>
                  <a:rPr lang="en-US" b="1">
                    <a:solidFill>
                      <a:srgbClr val="FF0000"/>
                    </a:solidFill>
                  </a:rPr>
                  <a:t>1</a:t>
                </a:r>
              </a:p>
            </p:txBody>
          </p:sp>
          <p:sp>
            <p:nvSpPr>
              <p:cNvPr id="7177" name="TextBox 7176">
                <a:extLst>
                  <a:ext uri="{FF2B5EF4-FFF2-40B4-BE49-F238E27FC236}">
                    <a16:creationId xmlns:a16="http://schemas.microsoft.com/office/drawing/2014/main" id="{076A0513-3E81-40FB-6D00-BE21345AC693}"/>
                  </a:ext>
                </a:extLst>
              </p:cNvPr>
              <p:cNvSpPr txBox="1"/>
              <p:nvPr/>
            </p:nvSpPr>
            <p:spPr>
              <a:xfrm>
                <a:off x="7651712" y="2110978"/>
                <a:ext cx="261596" cy="369332"/>
              </a:xfrm>
              <a:prstGeom prst="rect">
                <a:avLst/>
              </a:prstGeom>
              <a:noFill/>
            </p:spPr>
            <p:txBody>
              <a:bodyPr wrap="square" rtlCol="0">
                <a:spAutoFit/>
              </a:bodyPr>
              <a:lstStyle/>
              <a:p>
                <a:r>
                  <a:rPr lang="en-US" b="1">
                    <a:solidFill>
                      <a:srgbClr val="FF0000"/>
                    </a:solidFill>
                  </a:rPr>
                  <a:t>2</a:t>
                </a:r>
              </a:p>
            </p:txBody>
          </p:sp>
          <p:sp>
            <p:nvSpPr>
              <p:cNvPr id="7179" name="TextBox 7178">
                <a:extLst>
                  <a:ext uri="{FF2B5EF4-FFF2-40B4-BE49-F238E27FC236}">
                    <a16:creationId xmlns:a16="http://schemas.microsoft.com/office/drawing/2014/main" id="{88DFE849-6135-44A8-DA21-4F48742EB756}"/>
                  </a:ext>
                </a:extLst>
              </p:cNvPr>
              <p:cNvSpPr txBox="1"/>
              <p:nvPr/>
            </p:nvSpPr>
            <p:spPr>
              <a:xfrm>
                <a:off x="8552107" y="2110978"/>
                <a:ext cx="261596" cy="369332"/>
              </a:xfrm>
              <a:prstGeom prst="rect">
                <a:avLst/>
              </a:prstGeom>
              <a:noFill/>
            </p:spPr>
            <p:txBody>
              <a:bodyPr wrap="square" rtlCol="0">
                <a:spAutoFit/>
              </a:bodyPr>
              <a:lstStyle/>
              <a:p>
                <a:r>
                  <a:rPr lang="en-US" b="1">
                    <a:solidFill>
                      <a:srgbClr val="FF0000"/>
                    </a:solidFill>
                  </a:rPr>
                  <a:t>3</a:t>
                </a:r>
              </a:p>
            </p:txBody>
          </p:sp>
          <p:sp>
            <p:nvSpPr>
              <p:cNvPr id="7181" name="TextBox 7180">
                <a:extLst>
                  <a:ext uri="{FF2B5EF4-FFF2-40B4-BE49-F238E27FC236}">
                    <a16:creationId xmlns:a16="http://schemas.microsoft.com/office/drawing/2014/main" id="{C137ADCC-4BBB-4DFE-F154-1270E362AF14}"/>
                  </a:ext>
                </a:extLst>
              </p:cNvPr>
              <p:cNvSpPr txBox="1"/>
              <p:nvPr/>
            </p:nvSpPr>
            <p:spPr>
              <a:xfrm>
                <a:off x="9391970" y="2110978"/>
                <a:ext cx="261596" cy="369332"/>
              </a:xfrm>
              <a:prstGeom prst="rect">
                <a:avLst/>
              </a:prstGeom>
              <a:noFill/>
            </p:spPr>
            <p:txBody>
              <a:bodyPr wrap="square" rtlCol="0">
                <a:spAutoFit/>
              </a:bodyPr>
              <a:lstStyle/>
              <a:p>
                <a:r>
                  <a:rPr lang="en-US" b="1">
                    <a:solidFill>
                      <a:srgbClr val="FF0000"/>
                    </a:solidFill>
                  </a:rPr>
                  <a:t>4</a:t>
                </a:r>
              </a:p>
            </p:txBody>
          </p:sp>
          <p:sp>
            <p:nvSpPr>
              <p:cNvPr id="7182" name="TextBox 7181">
                <a:extLst>
                  <a:ext uri="{FF2B5EF4-FFF2-40B4-BE49-F238E27FC236}">
                    <a16:creationId xmlns:a16="http://schemas.microsoft.com/office/drawing/2014/main" id="{45D4321F-166B-48BE-EC77-B54BBC95A643}"/>
                  </a:ext>
                </a:extLst>
              </p:cNvPr>
              <p:cNvSpPr txBox="1"/>
              <p:nvPr/>
            </p:nvSpPr>
            <p:spPr>
              <a:xfrm>
                <a:off x="10350038" y="2089634"/>
                <a:ext cx="261596" cy="369332"/>
              </a:xfrm>
              <a:prstGeom prst="rect">
                <a:avLst/>
              </a:prstGeom>
              <a:noFill/>
            </p:spPr>
            <p:txBody>
              <a:bodyPr wrap="square" rtlCol="0">
                <a:spAutoFit/>
              </a:bodyPr>
              <a:lstStyle/>
              <a:p>
                <a:r>
                  <a:rPr lang="en-US" b="1">
                    <a:solidFill>
                      <a:srgbClr val="FF0000"/>
                    </a:solidFill>
                  </a:rPr>
                  <a:t>5</a:t>
                </a:r>
              </a:p>
            </p:txBody>
          </p:sp>
          <p:sp>
            <p:nvSpPr>
              <p:cNvPr id="7183" name="TextBox 7182">
                <a:extLst>
                  <a:ext uri="{FF2B5EF4-FFF2-40B4-BE49-F238E27FC236}">
                    <a16:creationId xmlns:a16="http://schemas.microsoft.com/office/drawing/2014/main" id="{49F8A27F-2002-518D-36D9-854572F8DF77}"/>
                  </a:ext>
                </a:extLst>
              </p:cNvPr>
              <p:cNvSpPr txBox="1"/>
              <p:nvPr/>
            </p:nvSpPr>
            <p:spPr>
              <a:xfrm>
                <a:off x="11279234" y="2089634"/>
                <a:ext cx="261596" cy="369332"/>
              </a:xfrm>
              <a:prstGeom prst="rect">
                <a:avLst/>
              </a:prstGeom>
              <a:noFill/>
            </p:spPr>
            <p:txBody>
              <a:bodyPr wrap="square" rtlCol="0">
                <a:spAutoFit/>
              </a:bodyPr>
              <a:lstStyle/>
              <a:p>
                <a:r>
                  <a:rPr lang="en-US" b="1">
                    <a:solidFill>
                      <a:srgbClr val="FF0000"/>
                    </a:solidFill>
                  </a:rPr>
                  <a:t>6</a:t>
                </a:r>
              </a:p>
            </p:txBody>
          </p:sp>
        </p:grpSp>
        <p:sp>
          <p:nvSpPr>
            <p:cNvPr id="7186" name="Arrow: Down 7185">
              <a:extLst>
                <a:ext uri="{FF2B5EF4-FFF2-40B4-BE49-F238E27FC236}">
                  <a16:creationId xmlns:a16="http://schemas.microsoft.com/office/drawing/2014/main" id="{12808254-06E9-9BEC-1758-C38C27657871}"/>
                </a:ext>
              </a:extLst>
            </p:cNvPr>
            <p:cNvSpPr/>
            <p:nvPr/>
          </p:nvSpPr>
          <p:spPr>
            <a:xfrm>
              <a:off x="10595887" y="1040057"/>
              <a:ext cx="159560" cy="356429"/>
            </a:xfrm>
            <a:prstGeom prst="downArrow">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7" name="Arrow: Down 7186">
              <a:extLst>
                <a:ext uri="{FF2B5EF4-FFF2-40B4-BE49-F238E27FC236}">
                  <a16:creationId xmlns:a16="http://schemas.microsoft.com/office/drawing/2014/main" id="{AADA2695-D539-EBB0-3B52-EC97E8429C20}"/>
                </a:ext>
              </a:extLst>
            </p:cNvPr>
            <p:cNvSpPr/>
            <p:nvPr/>
          </p:nvSpPr>
          <p:spPr>
            <a:xfrm flipV="1">
              <a:off x="6000465" y="1040056"/>
              <a:ext cx="159560" cy="356429"/>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3" name="Arrow: Down 7202">
              <a:extLst>
                <a:ext uri="{FF2B5EF4-FFF2-40B4-BE49-F238E27FC236}">
                  <a16:creationId xmlns:a16="http://schemas.microsoft.com/office/drawing/2014/main" id="{133D4068-4F7F-1B04-6854-63093E7F3937}"/>
                </a:ext>
              </a:extLst>
            </p:cNvPr>
            <p:cNvSpPr/>
            <p:nvPr/>
          </p:nvSpPr>
          <p:spPr>
            <a:xfrm rot="5400000" flipH="1" flipV="1">
              <a:off x="11484497" y="1581973"/>
              <a:ext cx="137678" cy="634482"/>
            </a:xfrm>
            <a:prstGeom prst="down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4" name="TextBox 7203">
              <a:extLst>
                <a:ext uri="{FF2B5EF4-FFF2-40B4-BE49-F238E27FC236}">
                  <a16:creationId xmlns:a16="http://schemas.microsoft.com/office/drawing/2014/main" id="{83D66DC6-AEFE-9DDE-2734-54501E528206}"/>
                </a:ext>
              </a:extLst>
            </p:cNvPr>
            <p:cNvSpPr txBox="1"/>
            <p:nvPr/>
          </p:nvSpPr>
          <p:spPr>
            <a:xfrm>
              <a:off x="10161016" y="676567"/>
              <a:ext cx="1148192" cy="307777"/>
            </a:xfrm>
            <a:prstGeom prst="rect">
              <a:avLst/>
            </a:prstGeom>
            <a:noFill/>
          </p:spPr>
          <p:txBody>
            <a:bodyPr wrap="square" rtlCol="0">
              <a:spAutoFit/>
            </a:bodyPr>
            <a:lstStyle/>
            <a:p>
              <a:r>
                <a:rPr lang="en-US" sz="1400" b="1">
                  <a:solidFill>
                    <a:schemeClr val="accent2">
                      <a:lumMod val="75000"/>
                    </a:schemeClr>
                  </a:solidFill>
                </a:rPr>
                <a:t>FEED WATER</a:t>
              </a:r>
            </a:p>
          </p:txBody>
        </p:sp>
        <p:sp>
          <p:nvSpPr>
            <p:cNvPr id="7205" name="TextBox 7204">
              <a:extLst>
                <a:ext uri="{FF2B5EF4-FFF2-40B4-BE49-F238E27FC236}">
                  <a16:creationId xmlns:a16="http://schemas.microsoft.com/office/drawing/2014/main" id="{9131C80D-2163-6526-94A8-31E5D77819BF}"/>
                </a:ext>
              </a:extLst>
            </p:cNvPr>
            <p:cNvSpPr txBox="1"/>
            <p:nvPr/>
          </p:nvSpPr>
          <p:spPr>
            <a:xfrm>
              <a:off x="5487125" y="676567"/>
              <a:ext cx="1423280" cy="307777"/>
            </a:xfrm>
            <a:prstGeom prst="rect">
              <a:avLst/>
            </a:prstGeom>
            <a:noFill/>
          </p:spPr>
          <p:txBody>
            <a:bodyPr wrap="square" rtlCol="0">
              <a:spAutoFit/>
            </a:bodyPr>
            <a:lstStyle/>
            <a:p>
              <a:r>
                <a:rPr lang="en-US" sz="1400" b="1">
                  <a:solidFill>
                    <a:srgbClr val="FF0000"/>
                  </a:solidFill>
                </a:rPr>
                <a:t>CONCENTRATE</a:t>
              </a:r>
            </a:p>
          </p:txBody>
        </p:sp>
        <p:sp>
          <p:nvSpPr>
            <p:cNvPr id="7206" name="TextBox 7205">
              <a:extLst>
                <a:ext uri="{FF2B5EF4-FFF2-40B4-BE49-F238E27FC236}">
                  <a16:creationId xmlns:a16="http://schemas.microsoft.com/office/drawing/2014/main" id="{35BCF51E-EE62-0D79-1FC5-95011A3E075B}"/>
                </a:ext>
              </a:extLst>
            </p:cNvPr>
            <p:cNvSpPr txBox="1"/>
            <p:nvPr/>
          </p:nvSpPr>
          <p:spPr>
            <a:xfrm>
              <a:off x="11151444" y="1534553"/>
              <a:ext cx="996327" cy="307777"/>
            </a:xfrm>
            <a:prstGeom prst="rect">
              <a:avLst/>
            </a:prstGeom>
            <a:noFill/>
          </p:spPr>
          <p:txBody>
            <a:bodyPr wrap="square" rtlCol="0">
              <a:spAutoFit/>
            </a:bodyPr>
            <a:lstStyle/>
            <a:p>
              <a:r>
                <a:rPr lang="en-US" sz="1400" b="1">
                  <a:solidFill>
                    <a:srgbClr val="00B0F0"/>
                  </a:solidFill>
                </a:rPr>
                <a:t>PERMEATE</a:t>
              </a:r>
            </a:p>
          </p:txBody>
        </p:sp>
      </p:grpSp>
    </p:spTree>
    <p:extLst>
      <p:ext uri="{BB962C8B-B14F-4D97-AF65-F5344CB8AC3E}">
        <p14:creationId xmlns:p14="http://schemas.microsoft.com/office/powerpoint/2010/main" val="2643219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C7FC55E-616D-DD41-3B17-4E590778ACBA}"/>
              </a:ext>
            </a:extLst>
          </p:cNvPr>
          <p:cNvPicPr>
            <a:picLocks noChangeAspect="1"/>
          </p:cNvPicPr>
          <p:nvPr/>
        </p:nvPicPr>
        <p:blipFill>
          <a:blip r:embed="rId2"/>
          <a:stretch>
            <a:fillRect/>
          </a:stretch>
        </p:blipFill>
        <p:spPr>
          <a:xfrm>
            <a:off x="2395675" y="798901"/>
            <a:ext cx="7807867" cy="2187058"/>
          </a:xfrm>
          <a:prstGeom prst="rect">
            <a:avLst/>
          </a:prstGeom>
        </p:spPr>
      </p:pic>
      <p:sp>
        <p:nvSpPr>
          <p:cNvPr id="26" name="TextBox 25">
            <a:extLst>
              <a:ext uri="{FF2B5EF4-FFF2-40B4-BE49-F238E27FC236}">
                <a16:creationId xmlns:a16="http://schemas.microsoft.com/office/drawing/2014/main" id="{983FB54D-7D9B-E197-DFF9-044CB439CBB5}"/>
              </a:ext>
            </a:extLst>
          </p:cNvPr>
          <p:cNvSpPr txBox="1"/>
          <p:nvPr/>
        </p:nvSpPr>
        <p:spPr>
          <a:xfrm>
            <a:off x="79440" y="153512"/>
            <a:ext cx="536539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Ý NGHĨA CỦA SỐ LƯỢNG MÀNG/VỎ</a:t>
            </a:r>
          </a:p>
        </p:txBody>
      </p:sp>
      <p:pic>
        <p:nvPicPr>
          <p:cNvPr id="4" name="Picture 3">
            <a:extLst>
              <a:ext uri="{FF2B5EF4-FFF2-40B4-BE49-F238E27FC236}">
                <a16:creationId xmlns:a16="http://schemas.microsoft.com/office/drawing/2014/main" id="{2CEF23BF-6E3F-FBC9-2332-0393DA40DA5B}"/>
              </a:ext>
            </a:extLst>
          </p:cNvPr>
          <p:cNvPicPr>
            <a:picLocks noChangeAspect="1"/>
          </p:cNvPicPr>
          <p:nvPr/>
        </p:nvPicPr>
        <p:blipFill>
          <a:blip r:embed="rId3"/>
          <a:stretch>
            <a:fillRect/>
          </a:stretch>
        </p:blipFill>
        <p:spPr>
          <a:xfrm>
            <a:off x="1744004" y="3020311"/>
            <a:ext cx="8084989" cy="1703461"/>
          </a:xfrm>
          <a:prstGeom prst="rect">
            <a:avLst/>
          </a:prstGeom>
        </p:spPr>
      </p:pic>
      <p:cxnSp>
        <p:nvCxnSpPr>
          <p:cNvPr id="7" name="Straight Arrow Connector 6">
            <a:extLst>
              <a:ext uri="{FF2B5EF4-FFF2-40B4-BE49-F238E27FC236}">
                <a16:creationId xmlns:a16="http://schemas.microsoft.com/office/drawing/2014/main" id="{42B583FB-EE21-7682-C309-B39CEDB435A6}"/>
              </a:ext>
            </a:extLst>
          </p:cNvPr>
          <p:cNvCxnSpPr>
            <a:cxnSpLocks/>
          </p:cNvCxnSpPr>
          <p:nvPr/>
        </p:nvCxnSpPr>
        <p:spPr>
          <a:xfrm flipV="1">
            <a:off x="3635829" y="4339771"/>
            <a:ext cx="645885" cy="260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DC27883-4571-0FA6-FFFB-44D34BAD439C}"/>
              </a:ext>
            </a:extLst>
          </p:cNvPr>
          <p:cNvCxnSpPr>
            <a:cxnSpLocks/>
          </p:cNvCxnSpPr>
          <p:nvPr/>
        </p:nvCxnSpPr>
        <p:spPr>
          <a:xfrm flipV="1">
            <a:off x="4557486" y="4339770"/>
            <a:ext cx="645885" cy="260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44F0FB4-8BF3-A924-979D-96531F2C83F6}"/>
              </a:ext>
            </a:extLst>
          </p:cNvPr>
          <p:cNvCxnSpPr>
            <a:cxnSpLocks/>
          </p:cNvCxnSpPr>
          <p:nvPr/>
        </p:nvCxnSpPr>
        <p:spPr>
          <a:xfrm flipV="1">
            <a:off x="5479143" y="4339770"/>
            <a:ext cx="645885" cy="260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025C3C8-EA7E-838B-E78D-851AF9DA408F}"/>
              </a:ext>
            </a:extLst>
          </p:cNvPr>
          <p:cNvCxnSpPr>
            <a:cxnSpLocks/>
          </p:cNvCxnSpPr>
          <p:nvPr/>
        </p:nvCxnSpPr>
        <p:spPr>
          <a:xfrm flipV="1">
            <a:off x="6400800" y="4339770"/>
            <a:ext cx="645885" cy="260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DB0D2E3-3327-97AE-4072-5CF82E5D924C}"/>
              </a:ext>
            </a:extLst>
          </p:cNvPr>
          <p:cNvCxnSpPr>
            <a:cxnSpLocks/>
          </p:cNvCxnSpPr>
          <p:nvPr/>
        </p:nvCxnSpPr>
        <p:spPr>
          <a:xfrm flipV="1">
            <a:off x="7322457" y="4339770"/>
            <a:ext cx="645885" cy="2606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2063580-1790-98EE-3F6C-6EB308638C1D}"/>
              </a:ext>
            </a:extLst>
          </p:cNvPr>
          <p:cNvSpPr/>
          <p:nvPr/>
        </p:nvSpPr>
        <p:spPr>
          <a:xfrm>
            <a:off x="3243943" y="4194629"/>
            <a:ext cx="1438476" cy="732971"/>
          </a:xfrm>
          <a:custGeom>
            <a:avLst/>
            <a:gdLst>
              <a:gd name="connsiteX0" fmla="*/ 1299028 w 1438476"/>
              <a:gd name="connsiteY0" fmla="*/ 36285 h 732971"/>
              <a:gd name="connsiteX1" fmla="*/ 1262743 w 1438476"/>
              <a:gd name="connsiteY1" fmla="*/ 29028 h 732971"/>
              <a:gd name="connsiteX2" fmla="*/ 1240971 w 1438476"/>
              <a:gd name="connsiteY2" fmla="*/ 14514 h 732971"/>
              <a:gd name="connsiteX3" fmla="*/ 1168400 w 1438476"/>
              <a:gd name="connsiteY3" fmla="*/ 7257 h 732971"/>
              <a:gd name="connsiteX4" fmla="*/ 740228 w 1438476"/>
              <a:gd name="connsiteY4" fmla="*/ 0 h 732971"/>
              <a:gd name="connsiteX5" fmla="*/ 529771 w 1438476"/>
              <a:gd name="connsiteY5" fmla="*/ 7257 h 732971"/>
              <a:gd name="connsiteX6" fmla="*/ 457200 w 1438476"/>
              <a:gd name="connsiteY6" fmla="*/ 29028 h 732971"/>
              <a:gd name="connsiteX7" fmla="*/ 333828 w 1438476"/>
              <a:gd name="connsiteY7" fmla="*/ 79828 h 732971"/>
              <a:gd name="connsiteX8" fmla="*/ 174171 w 1438476"/>
              <a:gd name="connsiteY8" fmla="*/ 166914 h 732971"/>
              <a:gd name="connsiteX9" fmla="*/ 123371 w 1438476"/>
              <a:gd name="connsiteY9" fmla="*/ 210457 h 732971"/>
              <a:gd name="connsiteX10" fmla="*/ 36286 w 1438476"/>
              <a:gd name="connsiteY10" fmla="*/ 312057 h 732971"/>
              <a:gd name="connsiteX11" fmla="*/ 0 w 1438476"/>
              <a:gd name="connsiteY11" fmla="*/ 406400 h 732971"/>
              <a:gd name="connsiteX12" fmla="*/ 7257 w 1438476"/>
              <a:gd name="connsiteY12" fmla="*/ 573314 h 732971"/>
              <a:gd name="connsiteX13" fmla="*/ 79828 w 1438476"/>
              <a:gd name="connsiteY13" fmla="*/ 689428 h 732971"/>
              <a:gd name="connsiteX14" fmla="*/ 94343 w 1438476"/>
              <a:gd name="connsiteY14" fmla="*/ 711200 h 732971"/>
              <a:gd name="connsiteX15" fmla="*/ 123371 w 1438476"/>
              <a:gd name="connsiteY15" fmla="*/ 718457 h 732971"/>
              <a:gd name="connsiteX16" fmla="*/ 217714 w 1438476"/>
              <a:gd name="connsiteY16" fmla="*/ 732971 h 732971"/>
              <a:gd name="connsiteX17" fmla="*/ 333828 w 1438476"/>
              <a:gd name="connsiteY17" fmla="*/ 703942 h 732971"/>
              <a:gd name="connsiteX18" fmla="*/ 406400 w 1438476"/>
              <a:gd name="connsiteY18" fmla="*/ 682171 h 732971"/>
              <a:gd name="connsiteX19" fmla="*/ 478971 w 1438476"/>
              <a:gd name="connsiteY19" fmla="*/ 645885 h 732971"/>
              <a:gd name="connsiteX20" fmla="*/ 602343 w 1438476"/>
              <a:gd name="connsiteY20" fmla="*/ 595085 h 732971"/>
              <a:gd name="connsiteX21" fmla="*/ 653143 w 1438476"/>
              <a:gd name="connsiteY21" fmla="*/ 566057 h 732971"/>
              <a:gd name="connsiteX22" fmla="*/ 820057 w 1438476"/>
              <a:gd name="connsiteY22" fmla="*/ 500742 h 732971"/>
              <a:gd name="connsiteX23" fmla="*/ 921657 w 1438476"/>
              <a:gd name="connsiteY23" fmla="*/ 457200 h 732971"/>
              <a:gd name="connsiteX24" fmla="*/ 1008743 w 1438476"/>
              <a:gd name="connsiteY24" fmla="*/ 413657 h 732971"/>
              <a:gd name="connsiteX25" fmla="*/ 1088571 w 1438476"/>
              <a:gd name="connsiteY25" fmla="*/ 370114 h 732971"/>
              <a:gd name="connsiteX26" fmla="*/ 1168400 w 1438476"/>
              <a:gd name="connsiteY26" fmla="*/ 341085 h 732971"/>
              <a:gd name="connsiteX27" fmla="*/ 1197428 w 1438476"/>
              <a:gd name="connsiteY27" fmla="*/ 319314 h 732971"/>
              <a:gd name="connsiteX28" fmla="*/ 1233714 w 1438476"/>
              <a:gd name="connsiteY28" fmla="*/ 304800 h 732971"/>
              <a:gd name="connsiteX29" fmla="*/ 1284514 w 1438476"/>
              <a:gd name="connsiteY29" fmla="*/ 283028 h 732971"/>
              <a:gd name="connsiteX30" fmla="*/ 1342571 w 1438476"/>
              <a:gd name="connsiteY30" fmla="*/ 239485 h 732971"/>
              <a:gd name="connsiteX31" fmla="*/ 1371600 w 1438476"/>
              <a:gd name="connsiteY31" fmla="*/ 224971 h 732971"/>
              <a:gd name="connsiteX32" fmla="*/ 1400628 w 1438476"/>
              <a:gd name="connsiteY32" fmla="*/ 203200 h 732971"/>
              <a:gd name="connsiteX33" fmla="*/ 1422400 w 1438476"/>
              <a:gd name="connsiteY33" fmla="*/ 188685 h 732971"/>
              <a:gd name="connsiteX34" fmla="*/ 1436914 w 1438476"/>
              <a:gd name="connsiteY34" fmla="*/ 166914 h 732971"/>
              <a:gd name="connsiteX35" fmla="*/ 1429657 w 1438476"/>
              <a:gd name="connsiteY35" fmla="*/ 65314 h 732971"/>
              <a:gd name="connsiteX36" fmla="*/ 1393371 w 1438476"/>
              <a:gd name="connsiteY36" fmla="*/ 43542 h 732971"/>
              <a:gd name="connsiteX37" fmla="*/ 1364343 w 1438476"/>
              <a:gd name="connsiteY37" fmla="*/ 36285 h 732971"/>
              <a:gd name="connsiteX38" fmla="*/ 1299028 w 1438476"/>
              <a:gd name="connsiteY38" fmla="*/ 21771 h 732971"/>
              <a:gd name="connsiteX39" fmla="*/ 1240971 w 1438476"/>
              <a:gd name="connsiteY39" fmla="*/ 7257 h 732971"/>
              <a:gd name="connsiteX40" fmla="*/ 1190171 w 1438476"/>
              <a:gd name="connsiteY40" fmla="*/ 7257 h 7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38476" h="732971">
                <a:moveTo>
                  <a:pt x="1299028" y="36285"/>
                </a:moveTo>
                <a:cubicBezTo>
                  <a:pt x="1286933" y="33866"/>
                  <a:pt x="1274292" y="33359"/>
                  <a:pt x="1262743" y="29028"/>
                </a:cubicBezTo>
                <a:cubicBezTo>
                  <a:pt x="1254576" y="25966"/>
                  <a:pt x="1249470" y="16475"/>
                  <a:pt x="1240971" y="14514"/>
                </a:cubicBezTo>
                <a:cubicBezTo>
                  <a:pt x="1217283" y="9048"/>
                  <a:pt x="1192701" y="7961"/>
                  <a:pt x="1168400" y="7257"/>
                </a:cubicBezTo>
                <a:cubicBezTo>
                  <a:pt x="1025715" y="3121"/>
                  <a:pt x="882952" y="2419"/>
                  <a:pt x="740228" y="0"/>
                </a:cubicBezTo>
                <a:cubicBezTo>
                  <a:pt x="670076" y="2419"/>
                  <a:pt x="599599" y="95"/>
                  <a:pt x="529771" y="7257"/>
                </a:cubicBezTo>
                <a:cubicBezTo>
                  <a:pt x="504647" y="9834"/>
                  <a:pt x="481159" y="21041"/>
                  <a:pt x="457200" y="29028"/>
                </a:cubicBezTo>
                <a:cubicBezTo>
                  <a:pt x="423808" y="40159"/>
                  <a:pt x="363883" y="64316"/>
                  <a:pt x="333828" y="79828"/>
                </a:cubicBezTo>
                <a:cubicBezTo>
                  <a:pt x="279959" y="107631"/>
                  <a:pt x="220198" y="127462"/>
                  <a:pt x="174171" y="166914"/>
                </a:cubicBezTo>
                <a:cubicBezTo>
                  <a:pt x="157238" y="181428"/>
                  <a:pt x="139759" y="195330"/>
                  <a:pt x="123371" y="210457"/>
                </a:cubicBezTo>
                <a:cubicBezTo>
                  <a:pt x="90243" y="241037"/>
                  <a:pt x="59712" y="273014"/>
                  <a:pt x="36286" y="312057"/>
                </a:cubicBezTo>
                <a:cubicBezTo>
                  <a:pt x="22385" y="335226"/>
                  <a:pt x="8799" y="380004"/>
                  <a:pt x="0" y="406400"/>
                </a:cubicBezTo>
                <a:cubicBezTo>
                  <a:pt x="2419" y="462038"/>
                  <a:pt x="-2705" y="518522"/>
                  <a:pt x="7257" y="573314"/>
                </a:cubicBezTo>
                <a:cubicBezTo>
                  <a:pt x="16399" y="623596"/>
                  <a:pt x="51093" y="652483"/>
                  <a:pt x="79828" y="689428"/>
                </a:cubicBezTo>
                <a:cubicBezTo>
                  <a:pt x="85183" y="696313"/>
                  <a:pt x="87086" y="706362"/>
                  <a:pt x="94343" y="711200"/>
                </a:cubicBezTo>
                <a:cubicBezTo>
                  <a:pt x="102642" y="716733"/>
                  <a:pt x="113635" y="716293"/>
                  <a:pt x="123371" y="718457"/>
                </a:cubicBezTo>
                <a:cubicBezTo>
                  <a:pt x="166115" y="727955"/>
                  <a:pt x="167445" y="726687"/>
                  <a:pt x="217714" y="732971"/>
                </a:cubicBezTo>
                <a:cubicBezTo>
                  <a:pt x="310686" y="721350"/>
                  <a:pt x="242242" y="734471"/>
                  <a:pt x="333828" y="703942"/>
                </a:cubicBezTo>
                <a:cubicBezTo>
                  <a:pt x="357788" y="695955"/>
                  <a:pt x="382951" y="691551"/>
                  <a:pt x="406400" y="682171"/>
                </a:cubicBezTo>
                <a:cubicBezTo>
                  <a:pt x="431511" y="672127"/>
                  <a:pt x="454256" y="656869"/>
                  <a:pt x="478971" y="645885"/>
                </a:cubicBezTo>
                <a:cubicBezTo>
                  <a:pt x="586769" y="597975"/>
                  <a:pt x="486519" y="652997"/>
                  <a:pt x="602343" y="595085"/>
                </a:cubicBezTo>
                <a:cubicBezTo>
                  <a:pt x="619787" y="586363"/>
                  <a:pt x="635321" y="573978"/>
                  <a:pt x="653143" y="566057"/>
                </a:cubicBezTo>
                <a:cubicBezTo>
                  <a:pt x="687617" y="550735"/>
                  <a:pt x="790033" y="520757"/>
                  <a:pt x="820057" y="500742"/>
                </a:cubicBezTo>
                <a:cubicBezTo>
                  <a:pt x="880198" y="460649"/>
                  <a:pt x="846677" y="475945"/>
                  <a:pt x="921657" y="457200"/>
                </a:cubicBezTo>
                <a:cubicBezTo>
                  <a:pt x="982463" y="420715"/>
                  <a:pt x="933585" y="447820"/>
                  <a:pt x="1008743" y="413657"/>
                </a:cubicBezTo>
                <a:cubicBezTo>
                  <a:pt x="1061186" y="389819"/>
                  <a:pt x="1017614" y="405592"/>
                  <a:pt x="1088571" y="370114"/>
                </a:cubicBezTo>
                <a:cubicBezTo>
                  <a:pt x="1108763" y="360018"/>
                  <a:pt x="1148084" y="347857"/>
                  <a:pt x="1168400" y="341085"/>
                </a:cubicBezTo>
                <a:cubicBezTo>
                  <a:pt x="1178076" y="333828"/>
                  <a:pt x="1186855" y="325188"/>
                  <a:pt x="1197428" y="319314"/>
                </a:cubicBezTo>
                <a:cubicBezTo>
                  <a:pt x="1208816" y="312988"/>
                  <a:pt x="1221810" y="310091"/>
                  <a:pt x="1233714" y="304800"/>
                </a:cubicBezTo>
                <a:cubicBezTo>
                  <a:pt x="1287525" y="280884"/>
                  <a:pt x="1239795" y="297934"/>
                  <a:pt x="1284514" y="283028"/>
                </a:cubicBezTo>
                <a:cubicBezTo>
                  <a:pt x="1301951" y="269079"/>
                  <a:pt x="1322361" y="251034"/>
                  <a:pt x="1342571" y="239485"/>
                </a:cubicBezTo>
                <a:cubicBezTo>
                  <a:pt x="1351964" y="234118"/>
                  <a:pt x="1362426" y="230705"/>
                  <a:pt x="1371600" y="224971"/>
                </a:cubicBezTo>
                <a:cubicBezTo>
                  <a:pt x="1381857" y="218561"/>
                  <a:pt x="1390786" y="210230"/>
                  <a:pt x="1400628" y="203200"/>
                </a:cubicBezTo>
                <a:cubicBezTo>
                  <a:pt x="1407726" y="198130"/>
                  <a:pt x="1415143" y="193523"/>
                  <a:pt x="1422400" y="188685"/>
                </a:cubicBezTo>
                <a:cubicBezTo>
                  <a:pt x="1427238" y="181428"/>
                  <a:pt x="1436402" y="175621"/>
                  <a:pt x="1436914" y="166914"/>
                </a:cubicBezTo>
                <a:cubicBezTo>
                  <a:pt x="1438908" y="133020"/>
                  <a:pt x="1440957" y="97331"/>
                  <a:pt x="1429657" y="65314"/>
                </a:cubicBezTo>
                <a:cubicBezTo>
                  <a:pt x="1424962" y="52013"/>
                  <a:pt x="1406261" y="49271"/>
                  <a:pt x="1393371" y="43542"/>
                </a:cubicBezTo>
                <a:cubicBezTo>
                  <a:pt x="1384257" y="39491"/>
                  <a:pt x="1373933" y="39025"/>
                  <a:pt x="1364343" y="36285"/>
                </a:cubicBezTo>
                <a:cubicBezTo>
                  <a:pt x="1314322" y="21993"/>
                  <a:pt x="1377603" y="34867"/>
                  <a:pt x="1299028" y="21771"/>
                </a:cubicBezTo>
                <a:cubicBezTo>
                  <a:pt x="1278227" y="14837"/>
                  <a:pt x="1264325" y="9203"/>
                  <a:pt x="1240971" y="7257"/>
                </a:cubicBezTo>
                <a:cubicBezTo>
                  <a:pt x="1224096" y="5851"/>
                  <a:pt x="1207104" y="7257"/>
                  <a:pt x="1190171" y="725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438194F-0269-7FE5-1D29-ED0366EA6832}"/>
              </a:ext>
            </a:extLst>
          </p:cNvPr>
          <p:cNvCxnSpPr>
            <a:cxnSpLocks/>
            <a:stCxn id="13" idx="16"/>
          </p:cNvCxnSpPr>
          <p:nvPr/>
        </p:nvCxnSpPr>
        <p:spPr>
          <a:xfrm>
            <a:off x="3461657" y="4927600"/>
            <a:ext cx="5660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2DC063-3B1B-CB72-C464-59353FD8708D}"/>
              </a:ext>
            </a:extLst>
          </p:cNvPr>
          <p:cNvSpPr txBox="1"/>
          <p:nvPr/>
        </p:nvSpPr>
        <p:spPr>
          <a:xfrm>
            <a:off x="3958771" y="4788485"/>
            <a:ext cx="3472543"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b="0"/>
              <a:t>= 85 m3/h * 15% (Recovery rate/element)</a:t>
            </a:r>
          </a:p>
        </p:txBody>
      </p:sp>
      <p:sp>
        <p:nvSpPr>
          <p:cNvPr id="20" name="TextBox 19">
            <a:extLst>
              <a:ext uri="{FF2B5EF4-FFF2-40B4-BE49-F238E27FC236}">
                <a16:creationId xmlns:a16="http://schemas.microsoft.com/office/drawing/2014/main" id="{82576DD3-D9A9-3D66-1413-61BEE4C39142}"/>
              </a:ext>
            </a:extLst>
          </p:cNvPr>
          <p:cNvSpPr txBox="1"/>
          <p:nvPr/>
        </p:nvSpPr>
        <p:spPr>
          <a:xfrm>
            <a:off x="613129" y="5244064"/>
            <a:ext cx="10965741" cy="1351588"/>
          </a:xfrm>
          <a:prstGeom prst="rect">
            <a:avLst/>
          </a:prstGeom>
          <a:noFill/>
        </p:spPr>
        <p:txBody>
          <a:bodyPr wrap="square">
            <a:spAutoFit/>
          </a:bodyPr>
          <a:lstStyle/>
          <a:p>
            <a:pPr>
              <a:lnSpc>
                <a:spcPct val="150000"/>
              </a:lnSpc>
            </a:pPr>
            <a:r>
              <a:rPr lang="en-US" sz="1400" i="0">
                <a:effectLst/>
                <a:latin typeface="Calibri" panose="020F0502020204030204" pitchFamily="34" charset="0"/>
                <a:cs typeface="Calibri" panose="020F0502020204030204" pitchFamily="34" charset="0"/>
              </a:rPr>
              <a:t>=&gt; Kết nối càng nhiều màng RO/Vỏ màng thì tỉ lệ thu hồi (</a:t>
            </a:r>
            <a:r>
              <a:rPr lang="en-US" sz="1400" b="1" i="0">
                <a:effectLst/>
                <a:latin typeface="Calibri" panose="020F0502020204030204" pitchFamily="34" charset="0"/>
                <a:cs typeface="Calibri" panose="020F0502020204030204" pitchFamily="34" charset="0"/>
              </a:rPr>
              <a:t>recovery rate</a:t>
            </a:r>
            <a:r>
              <a:rPr lang="en-US" sz="1400" i="0">
                <a:effectLst/>
                <a:latin typeface="Calibri" panose="020F0502020204030204" pitchFamily="34" charset="0"/>
                <a:cs typeface="Calibri" panose="020F0502020204030204" pitchFamily="34" charset="0"/>
              </a:rPr>
              <a:t>) càng cao, vì lúc này tính theo </a:t>
            </a:r>
            <a:r>
              <a:rPr lang="en-US" sz="1400" b="1" i="0">
                <a:effectLst/>
                <a:latin typeface="Calibri" panose="020F0502020204030204" pitchFamily="34" charset="0"/>
                <a:cs typeface="Calibri" panose="020F0502020204030204" pitchFamily="34" charset="0"/>
              </a:rPr>
              <a:t>System</a:t>
            </a:r>
            <a:r>
              <a:rPr lang="en-US" sz="1400" i="0">
                <a:effectLst/>
                <a:latin typeface="Calibri" panose="020F0502020204030204" pitchFamily="34" charset="0"/>
                <a:cs typeface="Calibri" panose="020F0502020204030204" pitchFamily="34" charset="0"/>
              </a:rPr>
              <a:t>, không tính cho từng </a:t>
            </a:r>
            <a:r>
              <a:rPr lang="en-US" sz="1400" b="1" i="0">
                <a:effectLst/>
                <a:latin typeface="Calibri" panose="020F0502020204030204" pitchFamily="34" charset="0"/>
                <a:cs typeface="Calibri" panose="020F0502020204030204" pitchFamily="34" charset="0"/>
              </a:rPr>
              <a:t>Element</a:t>
            </a:r>
          </a:p>
          <a:p>
            <a:pPr>
              <a:lnSpc>
                <a:spcPct val="150000"/>
              </a:lnSpc>
            </a:pPr>
            <a:r>
              <a:rPr lang="en-US" sz="1400">
                <a:latin typeface="Calibri" panose="020F0502020204030204" pitchFamily="34" charset="0"/>
                <a:cs typeface="Calibri" panose="020F0502020204030204" pitchFamily="34" charset="0"/>
              </a:rPr>
              <a:t>=&gt; Vì màng thứ 2 sẽ lọc lại nước thải (</a:t>
            </a:r>
            <a:r>
              <a:rPr lang="en-US" sz="1400" b="1">
                <a:latin typeface="Calibri" panose="020F0502020204030204" pitchFamily="34" charset="0"/>
                <a:cs typeface="Calibri" panose="020F0502020204030204" pitchFamily="34" charset="0"/>
              </a:rPr>
              <a:t>reject</a:t>
            </a:r>
            <a:r>
              <a:rPr lang="en-US" sz="1400">
                <a:latin typeface="Calibri" panose="020F0502020204030204" pitchFamily="34" charset="0"/>
                <a:cs typeface="Calibri" panose="020F0502020204030204" pitchFamily="34" charset="0"/>
              </a:rPr>
              <a:t>) của màng thứ 1, do đó chất lượng sẽ xấu hơn màng thứ 1 và tương tự cho các màng tiếp theo</a:t>
            </a:r>
          </a:p>
          <a:p>
            <a:pPr>
              <a:lnSpc>
                <a:spcPct val="150000"/>
              </a:lnSpc>
            </a:pPr>
            <a:r>
              <a:rPr lang="en-US" sz="1400">
                <a:latin typeface="Calibri" panose="020F0502020204030204" pitchFamily="34" charset="0"/>
                <a:cs typeface="Calibri" panose="020F0502020204030204" pitchFamily="34" charset="0"/>
              </a:rPr>
              <a:t>=&gt; Số lượng khuyến cáo không nên quá 7 màng. Ở VN, thường gặp nhất là tối đa 6 màng.</a:t>
            </a:r>
          </a:p>
          <a:p>
            <a:pPr>
              <a:lnSpc>
                <a:spcPct val="150000"/>
              </a:lnSpc>
            </a:pPr>
            <a:r>
              <a:rPr lang="en-US" sz="1400">
                <a:latin typeface="Calibri" panose="020F0502020204030204" pitchFamily="34" charset="0"/>
                <a:cs typeface="Calibri" panose="020F0502020204030204" pitchFamily="34" charset="0"/>
              </a:rPr>
              <a:t>=&gt; Mỗi vỏ màng có thể lắp 1 hoặc nhiều lõi màng RO</a:t>
            </a:r>
          </a:p>
        </p:txBody>
      </p:sp>
    </p:spTree>
    <p:extLst>
      <p:ext uri="{BB962C8B-B14F-4D97-AF65-F5344CB8AC3E}">
        <p14:creationId xmlns:p14="http://schemas.microsoft.com/office/powerpoint/2010/main" val="1163502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3DA5B139-6540-3EED-2FC1-A8405AAD1D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1307345"/>
            <a:ext cx="1498296" cy="239486"/>
          </a:xfrm>
          <a:prstGeom prst="rect">
            <a:avLst/>
          </a:prstGeom>
        </p:spPr>
      </p:pic>
      <p:pic>
        <p:nvPicPr>
          <p:cNvPr id="68" name="Picture 67">
            <a:extLst>
              <a:ext uri="{FF2B5EF4-FFF2-40B4-BE49-F238E27FC236}">
                <a16:creationId xmlns:a16="http://schemas.microsoft.com/office/drawing/2014/main" id="{75A31554-EAEC-ED43-4F1B-162E04E34C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1546831"/>
            <a:ext cx="1498296" cy="239486"/>
          </a:xfrm>
          <a:prstGeom prst="rect">
            <a:avLst/>
          </a:prstGeom>
        </p:spPr>
      </p:pic>
      <p:pic>
        <p:nvPicPr>
          <p:cNvPr id="69" name="Picture 68">
            <a:extLst>
              <a:ext uri="{FF2B5EF4-FFF2-40B4-BE49-F238E27FC236}">
                <a16:creationId xmlns:a16="http://schemas.microsoft.com/office/drawing/2014/main" id="{FC64BA1C-DD26-CF85-C514-5F0BD31E61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1786317"/>
            <a:ext cx="1498296" cy="239486"/>
          </a:xfrm>
          <a:prstGeom prst="rect">
            <a:avLst/>
          </a:prstGeom>
        </p:spPr>
      </p:pic>
      <p:pic>
        <p:nvPicPr>
          <p:cNvPr id="70" name="Picture 69">
            <a:extLst>
              <a:ext uri="{FF2B5EF4-FFF2-40B4-BE49-F238E27FC236}">
                <a16:creationId xmlns:a16="http://schemas.microsoft.com/office/drawing/2014/main" id="{4866A4FC-89F1-4CA3-B418-8B728220D34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2025803"/>
            <a:ext cx="1498296" cy="239486"/>
          </a:xfrm>
          <a:prstGeom prst="rect">
            <a:avLst/>
          </a:prstGeom>
        </p:spPr>
      </p:pic>
      <p:pic>
        <p:nvPicPr>
          <p:cNvPr id="9218" name="Picture 2" descr="Closed Circuit Reverse Osmosis System Squeezes Money, 55% OFF">
            <a:extLst>
              <a:ext uri="{FF2B5EF4-FFF2-40B4-BE49-F238E27FC236}">
                <a16:creationId xmlns:a16="http://schemas.microsoft.com/office/drawing/2014/main" id="{51704290-BDB2-0F35-DEBC-01470FA478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54" t="26642" r="72755" b="34561"/>
          <a:stretch/>
        </p:blipFill>
        <p:spPr bwMode="auto">
          <a:xfrm>
            <a:off x="1207504" y="1062417"/>
            <a:ext cx="363048" cy="1208314"/>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Arrow Connector 73">
            <a:extLst>
              <a:ext uri="{FF2B5EF4-FFF2-40B4-BE49-F238E27FC236}">
                <a16:creationId xmlns:a16="http://schemas.microsoft.com/office/drawing/2014/main" id="{7A797A1D-4DD9-8BCA-DCD4-36C7BFCB6AD2}"/>
              </a:ext>
            </a:extLst>
          </p:cNvPr>
          <p:cNvCxnSpPr>
            <a:cxnSpLocks/>
          </p:cNvCxnSpPr>
          <p:nvPr/>
        </p:nvCxnSpPr>
        <p:spPr>
          <a:xfrm>
            <a:off x="2099177" y="1428206"/>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FE504A7-402D-9846-C8FB-0FD81D80C43E}"/>
              </a:ext>
            </a:extLst>
          </p:cNvPr>
          <p:cNvCxnSpPr>
            <a:cxnSpLocks/>
          </p:cNvCxnSpPr>
          <p:nvPr/>
        </p:nvCxnSpPr>
        <p:spPr>
          <a:xfrm>
            <a:off x="2099177" y="1663337"/>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23AE110-4F54-E48C-4902-A2A16E212C16}"/>
              </a:ext>
            </a:extLst>
          </p:cNvPr>
          <p:cNvCxnSpPr>
            <a:cxnSpLocks/>
          </p:cNvCxnSpPr>
          <p:nvPr/>
        </p:nvCxnSpPr>
        <p:spPr>
          <a:xfrm>
            <a:off x="2099177" y="1898468"/>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29A4311-1F49-F731-8CDA-942AFFD051F5}"/>
              </a:ext>
            </a:extLst>
          </p:cNvPr>
          <p:cNvCxnSpPr>
            <a:cxnSpLocks/>
          </p:cNvCxnSpPr>
          <p:nvPr/>
        </p:nvCxnSpPr>
        <p:spPr>
          <a:xfrm>
            <a:off x="2099177" y="2137954"/>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D5EDD9E-E081-B1B9-1098-DC4B5D682F3A}"/>
              </a:ext>
            </a:extLst>
          </p:cNvPr>
          <p:cNvCxnSpPr>
            <a:cxnSpLocks/>
          </p:cNvCxnSpPr>
          <p:nvPr/>
        </p:nvCxnSpPr>
        <p:spPr>
          <a:xfrm>
            <a:off x="1570552" y="2137954"/>
            <a:ext cx="528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6A38671-5CA3-79CA-595C-559B364883F8}"/>
              </a:ext>
            </a:extLst>
          </p:cNvPr>
          <p:cNvCxnSpPr/>
          <p:nvPr/>
        </p:nvCxnSpPr>
        <p:spPr>
          <a:xfrm flipV="1">
            <a:off x="2099177" y="1428206"/>
            <a:ext cx="0" cy="70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8BD4C66-16C4-1217-0500-4A71C01A4192}"/>
              </a:ext>
            </a:extLst>
          </p:cNvPr>
          <p:cNvCxnSpPr>
            <a:cxnSpLocks/>
          </p:cNvCxnSpPr>
          <p:nvPr/>
        </p:nvCxnSpPr>
        <p:spPr>
          <a:xfrm>
            <a:off x="3758159" y="1428206"/>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43AE482-0E91-D55F-99E8-1C1537ED9BCA}"/>
              </a:ext>
            </a:extLst>
          </p:cNvPr>
          <p:cNvCxnSpPr>
            <a:cxnSpLocks/>
          </p:cNvCxnSpPr>
          <p:nvPr/>
        </p:nvCxnSpPr>
        <p:spPr>
          <a:xfrm>
            <a:off x="3758159" y="1663337"/>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B472C89-777F-8DBD-5EAB-EFCADB2ADBF0}"/>
              </a:ext>
            </a:extLst>
          </p:cNvPr>
          <p:cNvCxnSpPr>
            <a:cxnSpLocks/>
          </p:cNvCxnSpPr>
          <p:nvPr/>
        </p:nvCxnSpPr>
        <p:spPr>
          <a:xfrm>
            <a:off x="3758159" y="1898468"/>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3CF4AE4-E0B9-669F-4426-E61BE63AAD26}"/>
              </a:ext>
            </a:extLst>
          </p:cNvPr>
          <p:cNvCxnSpPr>
            <a:cxnSpLocks/>
          </p:cNvCxnSpPr>
          <p:nvPr/>
        </p:nvCxnSpPr>
        <p:spPr>
          <a:xfrm>
            <a:off x="3758159" y="2137954"/>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EB77D07-ABAA-0D09-96A0-102B669F5B0F}"/>
              </a:ext>
            </a:extLst>
          </p:cNvPr>
          <p:cNvCxnSpPr/>
          <p:nvPr/>
        </p:nvCxnSpPr>
        <p:spPr>
          <a:xfrm flipV="1">
            <a:off x="3617457" y="1062417"/>
            <a:ext cx="0" cy="2449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a16="http://schemas.microsoft.com/office/drawing/2014/main" id="{7FE17352-DFE3-2CE2-F125-FD76A99733E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6414884" y="1307345"/>
            <a:ext cx="1498296" cy="239486"/>
          </a:xfrm>
          <a:prstGeom prst="rect">
            <a:avLst/>
          </a:prstGeom>
        </p:spPr>
      </p:pic>
      <p:pic>
        <p:nvPicPr>
          <p:cNvPr id="89" name="Picture 88">
            <a:extLst>
              <a:ext uri="{FF2B5EF4-FFF2-40B4-BE49-F238E27FC236}">
                <a16:creationId xmlns:a16="http://schemas.microsoft.com/office/drawing/2014/main" id="{3E3EF903-6D74-BFD4-CC47-6A78964C85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6414884" y="1546831"/>
            <a:ext cx="1498296" cy="239486"/>
          </a:xfrm>
          <a:prstGeom prst="rect">
            <a:avLst/>
          </a:prstGeom>
        </p:spPr>
      </p:pic>
      <p:pic>
        <p:nvPicPr>
          <p:cNvPr id="90" name="Picture 89">
            <a:extLst>
              <a:ext uri="{FF2B5EF4-FFF2-40B4-BE49-F238E27FC236}">
                <a16:creationId xmlns:a16="http://schemas.microsoft.com/office/drawing/2014/main" id="{40791CE6-32A7-4572-DDF3-FABF464EF1C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6414884" y="1786317"/>
            <a:ext cx="1498296" cy="239486"/>
          </a:xfrm>
          <a:prstGeom prst="rect">
            <a:avLst/>
          </a:prstGeom>
        </p:spPr>
      </p:pic>
      <p:pic>
        <p:nvPicPr>
          <p:cNvPr id="91" name="Picture 90">
            <a:extLst>
              <a:ext uri="{FF2B5EF4-FFF2-40B4-BE49-F238E27FC236}">
                <a16:creationId xmlns:a16="http://schemas.microsoft.com/office/drawing/2014/main" id="{F321D424-4126-75F8-D60F-5FF33D74B22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6414884" y="2025803"/>
            <a:ext cx="1498296" cy="239486"/>
          </a:xfrm>
          <a:prstGeom prst="rect">
            <a:avLst/>
          </a:prstGeom>
        </p:spPr>
      </p:pic>
      <p:pic>
        <p:nvPicPr>
          <p:cNvPr id="92" name="Picture 2" descr="Closed Circuit Reverse Osmosis System Squeezes Money, 55% OFF">
            <a:extLst>
              <a:ext uri="{FF2B5EF4-FFF2-40B4-BE49-F238E27FC236}">
                <a16:creationId xmlns:a16="http://schemas.microsoft.com/office/drawing/2014/main" id="{CB92F4C2-DDEF-ED76-2EAC-83549CF3EC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54" t="26642" r="72755" b="34561"/>
          <a:stretch/>
        </p:blipFill>
        <p:spPr bwMode="auto">
          <a:xfrm>
            <a:off x="5340331" y="1062417"/>
            <a:ext cx="363048" cy="1208314"/>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Straight Arrow Connector 92">
            <a:extLst>
              <a:ext uri="{FF2B5EF4-FFF2-40B4-BE49-F238E27FC236}">
                <a16:creationId xmlns:a16="http://schemas.microsoft.com/office/drawing/2014/main" id="{8CD8BDFE-30FF-BBF3-0AFB-460EEB1FF529}"/>
              </a:ext>
            </a:extLst>
          </p:cNvPr>
          <p:cNvCxnSpPr>
            <a:cxnSpLocks/>
          </p:cNvCxnSpPr>
          <p:nvPr/>
        </p:nvCxnSpPr>
        <p:spPr>
          <a:xfrm>
            <a:off x="6232004" y="1428206"/>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FC17592-3D98-0883-5AED-42111366E207}"/>
              </a:ext>
            </a:extLst>
          </p:cNvPr>
          <p:cNvCxnSpPr>
            <a:cxnSpLocks/>
          </p:cNvCxnSpPr>
          <p:nvPr/>
        </p:nvCxnSpPr>
        <p:spPr>
          <a:xfrm>
            <a:off x="6232004" y="1663337"/>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33F42B4-E4B1-42C5-AE72-C91AC3544A31}"/>
              </a:ext>
            </a:extLst>
          </p:cNvPr>
          <p:cNvCxnSpPr>
            <a:cxnSpLocks/>
          </p:cNvCxnSpPr>
          <p:nvPr/>
        </p:nvCxnSpPr>
        <p:spPr>
          <a:xfrm>
            <a:off x="6232004" y="1898468"/>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16" name="Straight Arrow Connector 9215">
            <a:extLst>
              <a:ext uri="{FF2B5EF4-FFF2-40B4-BE49-F238E27FC236}">
                <a16:creationId xmlns:a16="http://schemas.microsoft.com/office/drawing/2014/main" id="{E660FA2B-0EFF-8D5E-2F87-E5E9494AD726}"/>
              </a:ext>
            </a:extLst>
          </p:cNvPr>
          <p:cNvCxnSpPr>
            <a:cxnSpLocks/>
          </p:cNvCxnSpPr>
          <p:nvPr/>
        </p:nvCxnSpPr>
        <p:spPr>
          <a:xfrm>
            <a:off x="6232004" y="2137954"/>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17" name="Straight Arrow Connector 9216">
            <a:extLst>
              <a:ext uri="{FF2B5EF4-FFF2-40B4-BE49-F238E27FC236}">
                <a16:creationId xmlns:a16="http://schemas.microsoft.com/office/drawing/2014/main" id="{C6C3FD5C-CFE7-CCC2-45C3-5DB780F1DD29}"/>
              </a:ext>
            </a:extLst>
          </p:cNvPr>
          <p:cNvCxnSpPr>
            <a:cxnSpLocks/>
          </p:cNvCxnSpPr>
          <p:nvPr/>
        </p:nvCxnSpPr>
        <p:spPr>
          <a:xfrm>
            <a:off x="5703379" y="2137954"/>
            <a:ext cx="528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19" name="Straight Arrow Connector 9218">
            <a:extLst>
              <a:ext uri="{FF2B5EF4-FFF2-40B4-BE49-F238E27FC236}">
                <a16:creationId xmlns:a16="http://schemas.microsoft.com/office/drawing/2014/main" id="{31EF77C1-B05A-A643-A0E6-6320E5A43C16}"/>
              </a:ext>
            </a:extLst>
          </p:cNvPr>
          <p:cNvCxnSpPr/>
          <p:nvPr/>
        </p:nvCxnSpPr>
        <p:spPr>
          <a:xfrm flipV="1">
            <a:off x="6232004" y="1428206"/>
            <a:ext cx="0" cy="70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20" name="Straight Arrow Connector 9219">
            <a:extLst>
              <a:ext uri="{FF2B5EF4-FFF2-40B4-BE49-F238E27FC236}">
                <a16:creationId xmlns:a16="http://schemas.microsoft.com/office/drawing/2014/main" id="{9557079D-255A-0AAD-25D1-048A1295EED9}"/>
              </a:ext>
            </a:extLst>
          </p:cNvPr>
          <p:cNvCxnSpPr>
            <a:cxnSpLocks/>
          </p:cNvCxnSpPr>
          <p:nvPr/>
        </p:nvCxnSpPr>
        <p:spPr>
          <a:xfrm>
            <a:off x="7890986" y="1428206"/>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21" name="Straight Arrow Connector 9220">
            <a:extLst>
              <a:ext uri="{FF2B5EF4-FFF2-40B4-BE49-F238E27FC236}">
                <a16:creationId xmlns:a16="http://schemas.microsoft.com/office/drawing/2014/main" id="{3656199D-36CD-0396-B1A8-60E6ADD0A9B3}"/>
              </a:ext>
            </a:extLst>
          </p:cNvPr>
          <p:cNvCxnSpPr>
            <a:cxnSpLocks/>
          </p:cNvCxnSpPr>
          <p:nvPr/>
        </p:nvCxnSpPr>
        <p:spPr>
          <a:xfrm>
            <a:off x="7890986" y="1663337"/>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22" name="Straight Arrow Connector 9221">
            <a:extLst>
              <a:ext uri="{FF2B5EF4-FFF2-40B4-BE49-F238E27FC236}">
                <a16:creationId xmlns:a16="http://schemas.microsoft.com/office/drawing/2014/main" id="{9868FC53-AC54-080D-FD0D-D3C015854F7B}"/>
              </a:ext>
            </a:extLst>
          </p:cNvPr>
          <p:cNvCxnSpPr>
            <a:cxnSpLocks/>
          </p:cNvCxnSpPr>
          <p:nvPr/>
        </p:nvCxnSpPr>
        <p:spPr>
          <a:xfrm>
            <a:off x="7890986" y="1898468"/>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23" name="Straight Arrow Connector 9222">
            <a:extLst>
              <a:ext uri="{FF2B5EF4-FFF2-40B4-BE49-F238E27FC236}">
                <a16:creationId xmlns:a16="http://schemas.microsoft.com/office/drawing/2014/main" id="{8776FE95-C59F-AFC8-C2A7-934C3C8603EE}"/>
              </a:ext>
            </a:extLst>
          </p:cNvPr>
          <p:cNvCxnSpPr>
            <a:cxnSpLocks/>
          </p:cNvCxnSpPr>
          <p:nvPr/>
        </p:nvCxnSpPr>
        <p:spPr>
          <a:xfrm>
            <a:off x="7890986" y="2137954"/>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24" name="Straight Arrow Connector 9223">
            <a:extLst>
              <a:ext uri="{FF2B5EF4-FFF2-40B4-BE49-F238E27FC236}">
                <a16:creationId xmlns:a16="http://schemas.microsoft.com/office/drawing/2014/main" id="{A4A05786-2CC7-B9E1-8135-15E23B6B7338}"/>
              </a:ext>
            </a:extLst>
          </p:cNvPr>
          <p:cNvCxnSpPr>
            <a:cxnSpLocks/>
          </p:cNvCxnSpPr>
          <p:nvPr/>
        </p:nvCxnSpPr>
        <p:spPr>
          <a:xfrm flipV="1">
            <a:off x="7750284" y="953589"/>
            <a:ext cx="0" cy="353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26" name="Straight Arrow Connector 9225">
            <a:extLst>
              <a:ext uri="{FF2B5EF4-FFF2-40B4-BE49-F238E27FC236}">
                <a16:creationId xmlns:a16="http://schemas.microsoft.com/office/drawing/2014/main" id="{DF82307B-98EE-AE7E-00DC-6326D06DB813}"/>
              </a:ext>
            </a:extLst>
          </p:cNvPr>
          <p:cNvCxnSpPr/>
          <p:nvPr/>
        </p:nvCxnSpPr>
        <p:spPr>
          <a:xfrm>
            <a:off x="8078220" y="1428206"/>
            <a:ext cx="0" cy="70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27" name="Straight Arrow Connector 9226">
            <a:extLst>
              <a:ext uri="{FF2B5EF4-FFF2-40B4-BE49-F238E27FC236}">
                <a16:creationId xmlns:a16="http://schemas.microsoft.com/office/drawing/2014/main" id="{BD91CF5B-89D3-D00F-0DDA-F2A1D2EB52F8}"/>
              </a:ext>
            </a:extLst>
          </p:cNvPr>
          <p:cNvCxnSpPr>
            <a:cxnSpLocks/>
          </p:cNvCxnSpPr>
          <p:nvPr/>
        </p:nvCxnSpPr>
        <p:spPr>
          <a:xfrm>
            <a:off x="8078220" y="2137954"/>
            <a:ext cx="528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228" name="Picture 2" descr="Closed Circuit Reverse Osmosis System Squeezes Money, 55% OFF">
            <a:extLst>
              <a:ext uri="{FF2B5EF4-FFF2-40B4-BE49-F238E27FC236}">
                <a16:creationId xmlns:a16="http://schemas.microsoft.com/office/drawing/2014/main" id="{7DBCD937-4A4A-A2E2-1739-38F27BDFD4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54" t="26642" r="72755" b="34561"/>
          <a:stretch/>
        </p:blipFill>
        <p:spPr bwMode="auto">
          <a:xfrm>
            <a:off x="8606845" y="1062417"/>
            <a:ext cx="363048" cy="1208314"/>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9228">
            <a:extLst>
              <a:ext uri="{FF2B5EF4-FFF2-40B4-BE49-F238E27FC236}">
                <a16:creationId xmlns:a16="http://schemas.microsoft.com/office/drawing/2014/main" id="{41680A56-20F7-89AC-C05A-985DF1D209D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9681397" y="1307345"/>
            <a:ext cx="1498296" cy="239486"/>
          </a:xfrm>
          <a:prstGeom prst="rect">
            <a:avLst/>
          </a:prstGeom>
        </p:spPr>
      </p:pic>
      <p:pic>
        <p:nvPicPr>
          <p:cNvPr id="9230" name="Picture 9229">
            <a:extLst>
              <a:ext uri="{FF2B5EF4-FFF2-40B4-BE49-F238E27FC236}">
                <a16:creationId xmlns:a16="http://schemas.microsoft.com/office/drawing/2014/main" id="{C9C762AE-F106-16E6-6058-B3AF1FA9DD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9681397" y="1546831"/>
            <a:ext cx="1498296" cy="239486"/>
          </a:xfrm>
          <a:prstGeom prst="rect">
            <a:avLst/>
          </a:prstGeom>
        </p:spPr>
      </p:pic>
      <p:pic>
        <p:nvPicPr>
          <p:cNvPr id="9231" name="Picture 9230">
            <a:extLst>
              <a:ext uri="{FF2B5EF4-FFF2-40B4-BE49-F238E27FC236}">
                <a16:creationId xmlns:a16="http://schemas.microsoft.com/office/drawing/2014/main" id="{AF1329FD-7F27-801E-9719-2ADA93D98B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9681397" y="1786317"/>
            <a:ext cx="1498296" cy="239486"/>
          </a:xfrm>
          <a:prstGeom prst="rect">
            <a:avLst/>
          </a:prstGeom>
        </p:spPr>
      </p:pic>
      <p:pic>
        <p:nvPicPr>
          <p:cNvPr id="9232" name="Picture 9231">
            <a:extLst>
              <a:ext uri="{FF2B5EF4-FFF2-40B4-BE49-F238E27FC236}">
                <a16:creationId xmlns:a16="http://schemas.microsoft.com/office/drawing/2014/main" id="{42D0B27C-F2CA-3AC2-01C2-434A86DD14C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9681397" y="2025803"/>
            <a:ext cx="1498296" cy="239486"/>
          </a:xfrm>
          <a:prstGeom prst="rect">
            <a:avLst/>
          </a:prstGeom>
        </p:spPr>
      </p:pic>
      <p:cxnSp>
        <p:nvCxnSpPr>
          <p:cNvPr id="9233" name="Straight Arrow Connector 9232">
            <a:extLst>
              <a:ext uri="{FF2B5EF4-FFF2-40B4-BE49-F238E27FC236}">
                <a16:creationId xmlns:a16="http://schemas.microsoft.com/office/drawing/2014/main" id="{245F8519-9F68-A81D-9981-9CD0CFA1B53F}"/>
              </a:ext>
            </a:extLst>
          </p:cNvPr>
          <p:cNvCxnSpPr>
            <a:cxnSpLocks/>
          </p:cNvCxnSpPr>
          <p:nvPr/>
        </p:nvCxnSpPr>
        <p:spPr>
          <a:xfrm>
            <a:off x="9498517" y="1428206"/>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34" name="Straight Arrow Connector 9233">
            <a:extLst>
              <a:ext uri="{FF2B5EF4-FFF2-40B4-BE49-F238E27FC236}">
                <a16:creationId xmlns:a16="http://schemas.microsoft.com/office/drawing/2014/main" id="{917061E5-DB63-CC30-404B-C5562209A13F}"/>
              </a:ext>
            </a:extLst>
          </p:cNvPr>
          <p:cNvCxnSpPr>
            <a:cxnSpLocks/>
          </p:cNvCxnSpPr>
          <p:nvPr/>
        </p:nvCxnSpPr>
        <p:spPr>
          <a:xfrm>
            <a:off x="9498517" y="1663337"/>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35" name="Straight Arrow Connector 9234">
            <a:extLst>
              <a:ext uri="{FF2B5EF4-FFF2-40B4-BE49-F238E27FC236}">
                <a16:creationId xmlns:a16="http://schemas.microsoft.com/office/drawing/2014/main" id="{E70870F6-D5CE-0739-8F53-2ED87396A3FD}"/>
              </a:ext>
            </a:extLst>
          </p:cNvPr>
          <p:cNvCxnSpPr>
            <a:cxnSpLocks/>
          </p:cNvCxnSpPr>
          <p:nvPr/>
        </p:nvCxnSpPr>
        <p:spPr>
          <a:xfrm>
            <a:off x="9498517" y="1898468"/>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36" name="Straight Arrow Connector 9235">
            <a:extLst>
              <a:ext uri="{FF2B5EF4-FFF2-40B4-BE49-F238E27FC236}">
                <a16:creationId xmlns:a16="http://schemas.microsoft.com/office/drawing/2014/main" id="{F1A5D44A-08C6-EBC0-125C-26F90FB7BFCC}"/>
              </a:ext>
            </a:extLst>
          </p:cNvPr>
          <p:cNvCxnSpPr>
            <a:cxnSpLocks/>
          </p:cNvCxnSpPr>
          <p:nvPr/>
        </p:nvCxnSpPr>
        <p:spPr>
          <a:xfrm>
            <a:off x="9498517" y="2137954"/>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37" name="Straight Arrow Connector 9236">
            <a:extLst>
              <a:ext uri="{FF2B5EF4-FFF2-40B4-BE49-F238E27FC236}">
                <a16:creationId xmlns:a16="http://schemas.microsoft.com/office/drawing/2014/main" id="{809C97D9-A50F-8FCB-D8FC-B2912BEE0134}"/>
              </a:ext>
            </a:extLst>
          </p:cNvPr>
          <p:cNvCxnSpPr>
            <a:cxnSpLocks/>
          </p:cNvCxnSpPr>
          <p:nvPr/>
        </p:nvCxnSpPr>
        <p:spPr>
          <a:xfrm>
            <a:off x="8969892" y="2137954"/>
            <a:ext cx="528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38" name="Straight Arrow Connector 9237">
            <a:extLst>
              <a:ext uri="{FF2B5EF4-FFF2-40B4-BE49-F238E27FC236}">
                <a16:creationId xmlns:a16="http://schemas.microsoft.com/office/drawing/2014/main" id="{283038BA-9135-ED7B-5FCB-CA0812E99966}"/>
              </a:ext>
            </a:extLst>
          </p:cNvPr>
          <p:cNvCxnSpPr/>
          <p:nvPr/>
        </p:nvCxnSpPr>
        <p:spPr>
          <a:xfrm flipV="1">
            <a:off x="9498517" y="1428206"/>
            <a:ext cx="0" cy="70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39" name="Straight Arrow Connector 9238">
            <a:extLst>
              <a:ext uri="{FF2B5EF4-FFF2-40B4-BE49-F238E27FC236}">
                <a16:creationId xmlns:a16="http://schemas.microsoft.com/office/drawing/2014/main" id="{06EA7C0B-D2F4-088C-DF0B-14B565D10882}"/>
              </a:ext>
            </a:extLst>
          </p:cNvPr>
          <p:cNvCxnSpPr>
            <a:cxnSpLocks/>
          </p:cNvCxnSpPr>
          <p:nvPr/>
        </p:nvCxnSpPr>
        <p:spPr>
          <a:xfrm>
            <a:off x="11157499" y="1428206"/>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40" name="Straight Arrow Connector 9239">
            <a:extLst>
              <a:ext uri="{FF2B5EF4-FFF2-40B4-BE49-F238E27FC236}">
                <a16:creationId xmlns:a16="http://schemas.microsoft.com/office/drawing/2014/main" id="{688D5026-043F-E1E9-1264-19AEB61AEED8}"/>
              </a:ext>
            </a:extLst>
          </p:cNvPr>
          <p:cNvCxnSpPr>
            <a:cxnSpLocks/>
          </p:cNvCxnSpPr>
          <p:nvPr/>
        </p:nvCxnSpPr>
        <p:spPr>
          <a:xfrm>
            <a:off x="11157499" y="1663337"/>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41" name="Straight Arrow Connector 9240">
            <a:extLst>
              <a:ext uri="{FF2B5EF4-FFF2-40B4-BE49-F238E27FC236}">
                <a16:creationId xmlns:a16="http://schemas.microsoft.com/office/drawing/2014/main" id="{0DF2E852-76AC-79AF-3BA9-90961F740AFE}"/>
              </a:ext>
            </a:extLst>
          </p:cNvPr>
          <p:cNvCxnSpPr>
            <a:cxnSpLocks/>
          </p:cNvCxnSpPr>
          <p:nvPr/>
        </p:nvCxnSpPr>
        <p:spPr>
          <a:xfrm>
            <a:off x="11157499" y="1898468"/>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42" name="Straight Arrow Connector 9241">
            <a:extLst>
              <a:ext uri="{FF2B5EF4-FFF2-40B4-BE49-F238E27FC236}">
                <a16:creationId xmlns:a16="http://schemas.microsoft.com/office/drawing/2014/main" id="{277610A3-8D9D-ABBF-8B17-0ADAED552966}"/>
              </a:ext>
            </a:extLst>
          </p:cNvPr>
          <p:cNvCxnSpPr>
            <a:cxnSpLocks/>
          </p:cNvCxnSpPr>
          <p:nvPr/>
        </p:nvCxnSpPr>
        <p:spPr>
          <a:xfrm>
            <a:off x="11157499" y="2137954"/>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43" name="Straight Arrow Connector 9242">
            <a:extLst>
              <a:ext uri="{FF2B5EF4-FFF2-40B4-BE49-F238E27FC236}">
                <a16:creationId xmlns:a16="http://schemas.microsoft.com/office/drawing/2014/main" id="{63C5F633-713D-7C74-84BA-75A3234FFB3C}"/>
              </a:ext>
            </a:extLst>
          </p:cNvPr>
          <p:cNvCxnSpPr>
            <a:cxnSpLocks/>
          </p:cNvCxnSpPr>
          <p:nvPr/>
        </p:nvCxnSpPr>
        <p:spPr>
          <a:xfrm flipV="1">
            <a:off x="11016797" y="953589"/>
            <a:ext cx="0" cy="353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52" name="Straight Arrow Connector 9251">
            <a:extLst>
              <a:ext uri="{FF2B5EF4-FFF2-40B4-BE49-F238E27FC236}">
                <a16:creationId xmlns:a16="http://schemas.microsoft.com/office/drawing/2014/main" id="{F803F66F-D7F2-7438-0753-3FB02D832381}"/>
              </a:ext>
            </a:extLst>
          </p:cNvPr>
          <p:cNvCxnSpPr>
            <a:cxnSpLocks/>
          </p:cNvCxnSpPr>
          <p:nvPr/>
        </p:nvCxnSpPr>
        <p:spPr>
          <a:xfrm>
            <a:off x="7750284" y="953589"/>
            <a:ext cx="379039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56" name="Straight Arrow Connector 9255">
            <a:extLst>
              <a:ext uri="{FF2B5EF4-FFF2-40B4-BE49-F238E27FC236}">
                <a16:creationId xmlns:a16="http://schemas.microsoft.com/office/drawing/2014/main" id="{BDBC287C-3ACF-2F8E-4CDC-A830910841CF}"/>
              </a:ext>
            </a:extLst>
          </p:cNvPr>
          <p:cNvCxnSpPr/>
          <p:nvPr/>
        </p:nvCxnSpPr>
        <p:spPr>
          <a:xfrm flipV="1">
            <a:off x="11344733" y="1206137"/>
            <a:ext cx="0" cy="93181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57" name="Straight Arrow Connector 9256">
            <a:extLst>
              <a:ext uri="{FF2B5EF4-FFF2-40B4-BE49-F238E27FC236}">
                <a16:creationId xmlns:a16="http://schemas.microsoft.com/office/drawing/2014/main" id="{CF73A490-F7CC-3B3F-1539-CCA591590F4D}"/>
              </a:ext>
            </a:extLst>
          </p:cNvPr>
          <p:cNvCxnSpPr>
            <a:cxnSpLocks/>
          </p:cNvCxnSpPr>
          <p:nvPr/>
        </p:nvCxnSpPr>
        <p:spPr>
          <a:xfrm>
            <a:off x="11353442" y="1206137"/>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59" name="Straight Arrow Connector 9258">
            <a:extLst>
              <a:ext uri="{FF2B5EF4-FFF2-40B4-BE49-F238E27FC236}">
                <a16:creationId xmlns:a16="http://schemas.microsoft.com/office/drawing/2014/main" id="{245AC277-DA9E-E194-4157-13A29C8F115C}"/>
              </a:ext>
            </a:extLst>
          </p:cNvPr>
          <p:cNvCxnSpPr/>
          <p:nvPr/>
        </p:nvCxnSpPr>
        <p:spPr>
          <a:xfrm flipV="1">
            <a:off x="3945393" y="1210491"/>
            <a:ext cx="0" cy="93181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60" name="Straight Arrow Connector 9259">
            <a:extLst>
              <a:ext uri="{FF2B5EF4-FFF2-40B4-BE49-F238E27FC236}">
                <a16:creationId xmlns:a16="http://schemas.microsoft.com/office/drawing/2014/main" id="{B5610A32-F523-73C6-2BD3-56F74AFDB20A}"/>
              </a:ext>
            </a:extLst>
          </p:cNvPr>
          <p:cNvCxnSpPr>
            <a:cxnSpLocks/>
          </p:cNvCxnSpPr>
          <p:nvPr/>
        </p:nvCxnSpPr>
        <p:spPr>
          <a:xfrm>
            <a:off x="3954102" y="1210491"/>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62" name="Straight Arrow Connector 9261">
            <a:extLst>
              <a:ext uri="{FF2B5EF4-FFF2-40B4-BE49-F238E27FC236}">
                <a16:creationId xmlns:a16="http://schemas.microsoft.com/office/drawing/2014/main" id="{9D155D26-0AD8-98F2-2A67-8E8D5ABD49A5}"/>
              </a:ext>
            </a:extLst>
          </p:cNvPr>
          <p:cNvCxnSpPr/>
          <p:nvPr/>
        </p:nvCxnSpPr>
        <p:spPr>
          <a:xfrm>
            <a:off x="3617457" y="1062417"/>
            <a:ext cx="52387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47" name="TextBox 9346">
            <a:extLst>
              <a:ext uri="{FF2B5EF4-FFF2-40B4-BE49-F238E27FC236}">
                <a16:creationId xmlns:a16="http://schemas.microsoft.com/office/drawing/2014/main" id="{1CC93490-31D8-64A1-C7A1-A724D57FCF73}"/>
              </a:ext>
            </a:extLst>
          </p:cNvPr>
          <p:cNvSpPr txBox="1"/>
          <p:nvPr/>
        </p:nvSpPr>
        <p:spPr>
          <a:xfrm>
            <a:off x="79440" y="153512"/>
            <a:ext cx="4924821"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PHÂN LOẠI CẤU HÌNH CỦA HỆ RO</a:t>
            </a:r>
          </a:p>
        </p:txBody>
      </p:sp>
      <p:pic>
        <p:nvPicPr>
          <p:cNvPr id="72" name="Picture 71">
            <a:extLst>
              <a:ext uri="{FF2B5EF4-FFF2-40B4-BE49-F238E27FC236}">
                <a16:creationId xmlns:a16="http://schemas.microsoft.com/office/drawing/2014/main" id="{145C1E2F-E41E-6509-4171-7FB092DA2B00}"/>
              </a:ext>
            </a:extLst>
          </p:cNvPr>
          <p:cNvPicPr>
            <a:picLocks noChangeAspect="1"/>
          </p:cNvPicPr>
          <p:nvPr/>
        </p:nvPicPr>
        <p:blipFill>
          <a:blip r:embed="rId5"/>
          <a:stretch>
            <a:fillRect/>
          </a:stretch>
        </p:blipFill>
        <p:spPr>
          <a:xfrm>
            <a:off x="3652543" y="3762895"/>
            <a:ext cx="2443457" cy="1696570"/>
          </a:xfrm>
          <a:prstGeom prst="rect">
            <a:avLst/>
          </a:prstGeom>
        </p:spPr>
      </p:pic>
      <p:pic>
        <p:nvPicPr>
          <p:cNvPr id="73" name="Picture 72">
            <a:extLst>
              <a:ext uri="{FF2B5EF4-FFF2-40B4-BE49-F238E27FC236}">
                <a16:creationId xmlns:a16="http://schemas.microsoft.com/office/drawing/2014/main" id="{3FEDDCEA-E178-E363-6476-A0DE78882CAD}"/>
              </a:ext>
            </a:extLst>
          </p:cNvPr>
          <p:cNvPicPr>
            <a:picLocks noChangeAspect="1"/>
          </p:cNvPicPr>
          <p:nvPr/>
        </p:nvPicPr>
        <p:blipFill>
          <a:blip r:embed="rId6"/>
          <a:stretch>
            <a:fillRect/>
          </a:stretch>
        </p:blipFill>
        <p:spPr>
          <a:xfrm>
            <a:off x="587546" y="4131929"/>
            <a:ext cx="2494635" cy="1133925"/>
          </a:xfrm>
          <a:prstGeom prst="rect">
            <a:avLst/>
          </a:prstGeom>
        </p:spPr>
      </p:pic>
      <p:sp>
        <p:nvSpPr>
          <p:cNvPr id="9346" name="TextBox 9345">
            <a:extLst>
              <a:ext uri="{FF2B5EF4-FFF2-40B4-BE49-F238E27FC236}">
                <a16:creationId xmlns:a16="http://schemas.microsoft.com/office/drawing/2014/main" id="{E3251284-1F9F-2BFF-453A-022B015267CC}"/>
              </a:ext>
            </a:extLst>
          </p:cNvPr>
          <p:cNvSpPr txBox="1"/>
          <p:nvPr/>
        </p:nvSpPr>
        <p:spPr>
          <a:xfrm>
            <a:off x="2282057" y="2550165"/>
            <a:ext cx="1327967"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1</a:t>
            </a:r>
          </a:p>
          <a:p>
            <a:pPr algn="ctr"/>
            <a:r>
              <a:rPr lang="en-US" sz="1600"/>
              <a:t>1 STAGE (1:1)</a:t>
            </a:r>
          </a:p>
        </p:txBody>
      </p:sp>
      <p:sp>
        <p:nvSpPr>
          <p:cNvPr id="9348" name="TextBox 9347">
            <a:extLst>
              <a:ext uri="{FF2B5EF4-FFF2-40B4-BE49-F238E27FC236}">
                <a16:creationId xmlns:a16="http://schemas.microsoft.com/office/drawing/2014/main" id="{6A7ACB52-BCDD-6EDE-EC2E-653EAF0C8517}"/>
              </a:ext>
            </a:extLst>
          </p:cNvPr>
          <p:cNvSpPr txBox="1"/>
          <p:nvPr/>
        </p:nvSpPr>
        <p:spPr>
          <a:xfrm>
            <a:off x="6335486" y="2550165"/>
            <a:ext cx="1414798"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1</a:t>
            </a:r>
          </a:p>
          <a:p>
            <a:pPr algn="ctr"/>
            <a:r>
              <a:rPr lang="en-US" sz="1600"/>
              <a:t>1 STAGE (1:1)</a:t>
            </a:r>
          </a:p>
        </p:txBody>
      </p:sp>
      <p:sp>
        <p:nvSpPr>
          <p:cNvPr id="9349" name="TextBox 9348">
            <a:extLst>
              <a:ext uri="{FF2B5EF4-FFF2-40B4-BE49-F238E27FC236}">
                <a16:creationId xmlns:a16="http://schemas.microsoft.com/office/drawing/2014/main" id="{F82D77DB-1C22-34D0-E911-AF0C15075228}"/>
              </a:ext>
            </a:extLst>
          </p:cNvPr>
          <p:cNvSpPr txBox="1"/>
          <p:nvPr/>
        </p:nvSpPr>
        <p:spPr>
          <a:xfrm>
            <a:off x="9518501" y="2550165"/>
            <a:ext cx="1498296"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2</a:t>
            </a:r>
          </a:p>
          <a:p>
            <a:pPr algn="ctr"/>
            <a:r>
              <a:rPr lang="en-US" sz="1600"/>
              <a:t>1 STAGE (1:1)</a:t>
            </a:r>
          </a:p>
        </p:txBody>
      </p:sp>
      <p:sp>
        <p:nvSpPr>
          <p:cNvPr id="9350" name="TextBox 9349">
            <a:extLst>
              <a:ext uri="{FF2B5EF4-FFF2-40B4-BE49-F238E27FC236}">
                <a16:creationId xmlns:a16="http://schemas.microsoft.com/office/drawing/2014/main" id="{AA2BDD2B-D8C2-DFCE-F4E8-5A3BBCE44483}"/>
              </a:ext>
            </a:extLst>
          </p:cNvPr>
          <p:cNvSpPr txBox="1"/>
          <p:nvPr/>
        </p:nvSpPr>
        <p:spPr>
          <a:xfrm>
            <a:off x="1440274" y="5795559"/>
            <a:ext cx="1346834"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1</a:t>
            </a:r>
          </a:p>
          <a:p>
            <a:pPr algn="ctr"/>
            <a:r>
              <a:rPr lang="en-US" sz="1600"/>
              <a:t>2 STAGE (2:2)</a:t>
            </a:r>
          </a:p>
        </p:txBody>
      </p:sp>
      <p:sp>
        <p:nvSpPr>
          <p:cNvPr id="9351" name="TextBox 9350">
            <a:extLst>
              <a:ext uri="{FF2B5EF4-FFF2-40B4-BE49-F238E27FC236}">
                <a16:creationId xmlns:a16="http://schemas.microsoft.com/office/drawing/2014/main" id="{4BE854F5-0ABB-6861-A2D1-A6232DB44545}"/>
              </a:ext>
            </a:extLst>
          </p:cNvPr>
          <p:cNvSpPr txBox="1"/>
          <p:nvPr/>
        </p:nvSpPr>
        <p:spPr>
          <a:xfrm>
            <a:off x="4281715" y="5795559"/>
            <a:ext cx="1640479"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1</a:t>
            </a:r>
          </a:p>
          <a:p>
            <a:pPr algn="ctr"/>
            <a:r>
              <a:rPr lang="en-US" sz="1600"/>
              <a:t>3 STAGE (3:2:1)</a:t>
            </a:r>
          </a:p>
        </p:txBody>
      </p:sp>
      <p:sp>
        <p:nvSpPr>
          <p:cNvPr id="9352" name="TextBox 9351">
            <a:extLst>
              <a:ext uri="{FF2B5EF4-FFF2-40B4-BE49-F238E27FC236}">
                <a16:creationId xmlns:a16="http://schemas.microsoft.com/office/drawing/2014/main" id="{616863E0-4DED-439B-DFD0-27DEC53B5F2F}"/>
              </a:ext>
            </a:extLst>
          </p:cNvPr>
          <p:cNvSpPr txBox="1"/>
          <p:nvPr/>
        </p:nvSpPr>
        <p:spPr>
          <a:xfrm>
            <a:off x="7343927" y="5795559"/>
            <a:ext cx="1640479"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1</a:t>
            </a:r>
          </a:p>
          <a:p>
            <a:pPr algn="ctr"/>
            <a:r>
              <a:rPr lang="en-US" sz="1600"/>
              <a:t>1 STAGE (1:1)</a:t>
            </a:r>
          </a:p>
        </p:txBody>
      </p:sp>
      <p:sp>
        <p:nvSpPr>
          <p:cNvPr id="9353" name="TextBox 9352">
            <a:extLst>
              <a:ext uri="{FF2B5EF4-FFF2-40B4-BE49-F238E27FC236}">
                <a16:creationId xmlns:a16="http://schemas.microsoft.com/office/drawing/2014/main" id="{8B937BC9-E115-6340-64A8-A821429EFEF4}"/>
              </a:ext>
            </a:extLst>
          </p:cNvPr>
          <p:cNvSpPr txBox="1"/>
          <p:nvPr/>
        </p:nvSpPr>
        <p:spPr>
          <a:xfrm>
            <a:off x="9960514" y="5795559"/>
            <a:ext cx="1640479"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2</a:t>
            </a:r>
          </a:p>
          <a:p>
            <a:pPr algn="ctr"/>
            <a:r>
              <a:rPr lang="en-US" sz="1600"/>
              <a:t>1 STAGE (1:1)</a:t>
            </a:r>
          </a:p>
        </p:txBody>
      </p:sp>
      <p:grpSp>
        <p:nvGrpSpPr>
          <p:cNvPr id="9359" name="Group 9358">
            <a:extLst>
              <a:ext uri="{FF2B5EF4-FFF2-40B4-BE49-F238E27FC236}">
                <a16:creationId xmlns:a16="http://schemas.microsoft.com/office/drawing/2014/main" id="{285FB4BC-84A4-9922-54B8-C3464E2768D9}"/>
              </a:ext>
            </a:extLst>
          </p:cNvPr>
          <p:cNvGrpSpPr/>
          <p:nvPr/>
        </p:nvGrpSpPr>
        <p:grpSpPr>
          <a:xfrm>
            <a:off x="6585926" y="4125430"/>
            <a:ext cx="5157950" cy="1565115"/>
            <a:chOff x="6585926" y="4125430"/>
            <a:chExt cx="5157950" cy="1565115"/>
          </a:xfrm>
        </p:grpSpPr>
        <p:pic>
          <p:nvPicPr>
            <p:cNvPr id="9345" name="Picture 9344">
              <a:extLst>
                <a:ext uri="{FF2B5EF4-FFF2-40B4-BE49-F238E27FC236}">
                  <a16:creationId xmlns:a16="http://schemas.microsoft.com/office/drawing/2014/main" id="{521790E5-76D6-9E4E-E2A7-C7BB27368145}"/>
                </a:ext>
              </a:extLst>
            </p:cNvPr>
            <p:cNvPicPr>
              <a:picLocks noChangeAspect="1"/>
            </p:cNvPicPr>
            <p:nvPr/>
          </p:nvPicPr>
          <p:blipFill>
            <a:blip r:embed="rId7"/>
            <a:stretch>
              <a:fillRect/>
            </a:stretch>
          </p:blipFill>
          <p:spPr>
            <a:xfrm>
              <a:off x="6585926" y="4125430"/>
              <a:ext cx="5157950" cy="1395798"/>
            </a:xfrm>
            <a:prstGeom prst="rect">
              <a:avLst/>
            </a:prstGeom>
          </p:spPr>
        </p:pic>
        <p:sp>
          <p:nvSpPr>
            <p:cNvPr id="9354" name="TextBox 9353">
              <a:extLst>
                <a:ext uri="{FF2B5EF4-FFF2-40B4-BE49-F238E27FC236}">
                  <a16:creationId xmlns:a16="http://schemas.microsoft.com/office/drawing/2014/main" id="{795029F7-40D9-CD39-66EE-C6C59160672E}"/>
                </a:ext>
              </a:extLst>
            </p:cNvPr>
            <p:cNvSpPr txBox="1"/>
            <p:nvPr/>
          </p:nvSpPr>
          <p:spPr>
            <a:xfrm>
              <a:off x="8587644" y="5413546"/>
              <a:ext cx="1546676"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b="0">
                  <a:solidFill>
                    <a:srgbClr val="FF0000"/>
                  </a:solidFill>
                </a:rPr>
                <a:t>Concentrate recycle</a:t>
              </a:r>
            </a:p>
          </p:txBody>
        </p:sp>
      </p:grpSp>
      <p:cxnSp>
        <p:nvCxnSpPr>
          <p:cNvPr id="9355" name="Straight Arrow Connector 9354">
            <a:extLst>
              <a:ext uri="{FF2B5EF4-FFF2-40B4-BE49-F238E27FC236}">
                <a16:creationId xmlns:a16="http://schemas.microsoft.com/office/drawing/2014/main" id="{2C2DC11C-4E1B-FCF4-1CDA-2D0056CAFA83}"/>
              </a:ext>
            </a:extLst>
          </p:cNvPr>
          <p:cNvCxnSpPr/>
          <p:nvPr/>
        </p:nvCxnSpPr>
        <p:spPr>
          <a:xfrm>
            <a:off x="291524" y="3232511"/>
            <a:ext cx="52387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56" name="Straight Arrow Connector 9355">
            <a:extLst>
              <a:ext uri="{FF2B5EF4-FFF2-40B4-BE49-F238E27FC236}">
                <a16:creationId xmlns:a16="http://schemas.microsoft.com/office/drawing/2014/main" id="{3D30B823-5120-6F88-3BAE-8EAAD697F31F}"/>
              </a:ext>
            </a:extLst>
          </p:cNvPr>
          <p:cNvCxnSpPr/>
          <p:nvPr/>
        </p:nvCxnSpPr>
        <p:spPr>
          <a:xfrm>
            <a:off x="291524" y="3624396"/>
            <a:ext cx="523879"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357" name="TextBox 9356">
            <a:extLst>
              <a:ext uri="{FF2B5EF4-FFF2-40B4-BE49-F238E27FC236}">
                <a16:creationId xmlns:a16="http://schemas.microsoft.com/office/drawing/2014/main" id="{B0C0CB16-5977-8ED3-444F-69164B240843}"/>
              </a:ext>
            </a:extLst>
          </p:cNvPr>
          <p:cNvSpPr txBox="1"/>
          <p:nvPr/>
        </p:nvSpPr>
        <p:spPr>
          <a:xfrm>
            <a:off x="926173" y="3099932"/>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b="0">
                <a:solidFill>
                  <a:srgbClr val="FF0000"/>
                </a:solidFill>
              </a:rPr>
              <a:t>Concentrate</a:t>
            </a:r>
          </a:p>
        </p:txBody>
      </p:sp>
      <p:sp>
        <p:nvSpPr>
          <p:cNvPr id="9358" name="TextBox 9357">
            <a:extLst>
              <a:ext uri="{FF2B5EF4-FFF2-40B4-BE49-F238E27FC236}">
                <a16:creationId xmlns:a16="http://schemas.microsoft.com/office/drawing/2014/main" id="{84F0CE91-064E-DAF1-2473-CA7196DA4CC9}"/>
              </a:ext>
            </a:extLst>
          </p:cNvPr>
          <p:cNvSpPr txBox="1"/>
          <p:nvPr/>
        </p:nvSpPr>
        <p:spPr>
          <a:xfrm>
            <a:off x="926173" y="3485896"/>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b="0">
                <a:solidFill>
                  <a:srgbClr val="00B0F0"/>
                </a:solidFill>
              </a:rPr>
              <a:t>Permeate</a:t>
            </a:r>
          </a:p>
        </p:txBody>
      </p:sp>
    </p:spTree>
    <p:extLst>
      <p:ext uri="{BB962C8B-B14F-4D97-AF65-F5344CB8AC3E}">
        <p14:creationId xmlns:p14="http://schemas.microsoft.com/office/powerpoint/2010/main" val="3247828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3DA5B139-6540-3EED-2FC1-A8405AAD1D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1307345"/>
            <a:ext cx="1498296" cy="239486"/>
          </a:xfrm>
          <a:prstGeom prst="rect">
            <a:avLst/>
          </a:prstGeom>
        </p:spPr>
      </p:pic>
      <p:pic>
        <p:nvPicPr>
          <p:cNvPr id="68" name="Picture 67">
            <a:extLst>
              <a:ext uri="{FF2B5EF4-FFF2-40B4-BE49-F238E27FC236}">
                <a16:creationId xmlns:a16="http://schemas.microsoft.com/office/drawing/2014/main" id="{75A31554-EAEC-ED43-4F1B-162E04E34C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1546831"/>
            <a:ext cx="1498296" cy="239486"/>
          </a:xfrm>
          <a:prstGeom prst="rect">
            <a:avLst/>
          </a:prstGeom>
        </p:spPr>
      </p:pic>
      <p:pic>
        <p:nvPicPr>
          <p:cNvPr id="69" name="Picture 68">
            <a:extLst>
              <a:ext uri="{FF2B5EF4-FFF2-40B4-BE49-F238E27FC236}">
                <a16:creationId xmlns:a16="http://schemas.microsoft.com/office/drawing/2014/main" id="{FC64BA1C-DD26-CF85-C514-5F0BD31E61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1786317"/>
            <a:ext cx="1498296" cy="239486"/>
          </a:xfrm>
          <a:prstGeom prst="rect">
            <a:avLst/>
          </a:prstGeom>
        </p:spPr>
      </p:pic>
      <p:pic>
        <p:nvPicPr>
          <p:cNvPr id="70" name="Picture 69">
            <a:extLst>
              <a:ext uri="{FF2B5EF4-FFF2-40B4-BE49-F238E27FC236}">
                <a16:creationId xmlns:a16="http://schemas.microsoft.com/office/drawing/2014/main" id="{4866A4FC-89F1-4CA3-B418-8B728220D34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05" b="89030" l="3975" r="98326">
                        <a14:foregroundMark x1="10251" y1="21519" x2="10146" y2="20253"/>
                        <a14:foregroundMark x1="11757" y1="23233" x2="8891" y2="20253"/>
                        <a14:foregroundMark x1="11869" y1="23349" x2="11811" y2="23289"/>
                        <a14:foregroundMark x1="12255" y1="23750" x2="11942" y2="23424"/>
                        <a14:foregroundMark x1="14806" y1="26402" x2="14425" y2="26006"/>
                        <a14:foregroundMark x1="19038" y1="30802" x2="15465" y2="27087"/>
                        <a14:foregroundMark x1="7750" y1="24918" x2="1255" y2="51477"/>
                        <a14:foregroundMark x1="8891" y1="20253" x2="8841" y2="20457"/>
                        <a14:foregroundMark x1="9341" y1="83268" x2="9519" y2="83966"/>
                        <a14:foregroundMark x1="1255" y1="51477" x2="6861" y2="73517"/>
                        <a14:foregroundMark x1="9919" y1="67947" x2="10743" y2="35009"/>
                        <a14:foregroundMark x1="9519" y1="83966" x2="9703" y2="76603"/>
                        <a14:foregroundMark x1="5544" y1="31646" x2="4079" y2="50211"/>
                        <a14:foregroundMark x1="89435" y1="31646" x2="96719" y2="61799"/>
                        <a14:foregroundMark x1="96794" y1="64834" x2="88389" y2="68776"/>
                        <a14:foregroundMark x1="97978" y1="47797" x2="98326" y2="61603"/>
                        <a14:foregroundMark x1="97699" y1="36709" x2="97893" y2="44412"/>
                        <a14:backgroundMark x1="99828" y1="60990" x2="99895" y2="63713"/>
                        <a14:backgroundMark x1="12134" y1="24473" x2="14540" y2="25316"/>
                        <a14:backgroundMark x1="8577" y1="19831" x2="7741" y2="24895"/>
                        <a14:backgroundMark x1="11925" y1="24051" x2="11925" y2="23207"/>
                        <a14:backgroundMark x1="12238" y1="23629" x2="12448" y2="24051"/>
                        <a14:backgroundMark x1="11715" y1="23629" x2="11820" y2="23207"/>
                        <a14:backgroundMark x1="14854" y1="26160" x2="15481" y2="27004"/>
                        <a14:backgroundMark x1="7636" y1="26160" x2="8054" y2="24473"/>
                        <a14:backgroundMark x1="7322" y1="75105" x2="8577" y2="80169"/>
                        <a14:backgroundMark x1="9519" y1="84810" x2="8264" y2="81435"/>
                        <a14:backgroundMark x1="6695" y1="74262" x2="7322" y2="75527"/>
                        <a14:backgroundMark x1="99791" y1="43460" x2="99895" y2="46835"/>
                      </a14:backgroundRemoval>
                    </a14:imgEffect>
                  </a14:imgLayer>
                </a14:imgProps>
              </a:ext>
            </a:extLst>
          </a:blip>
          <a:srcRect l="774" t="15929" b="15194"/>
          <a:stretch/>
        </p:blipFill>
        <p:spPr>
          <a:xfrm>
            <a:off x="2282057" y="2025803"/>
            <a:ext cx="1498296" cy="239486"/>
          </a:xfrm>
          <a:prstGeom prst="rect">
            <a:avLst/>
          </a:prstGeom>
        </p:spPr>
      </p:pic>
      <p:pic>
        <p:nvPicPr>
          <p:cNvPr id="9218" name="Picture 2" descr="Closed Circuit Reverse Osmosis System Squeezes Money, 55% OFF">
            <a:extLst>
              <a:ext uri="{FF2B5EF4-FFF2-40B4-BE49-F238E27FC236}">
                <a16:creationId xmlns:a16="http://schemas.microsoft.com/office/drawing/2014/main" id="{51704290-BDB2-0F35-DEBC-01470FA478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54" t="26642" r="72755" b="34561"/>
          <a:stretch/>
        </p:blipFill>
        <p:spPr bwMode="auto">
          <a:xfrm>
            <a:off x="1207504" y="1062417"/>
            <a:ext cx="363048" cy="1208314"/>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Arrow Connector 73">
            <a:extLst>
              <a:ext uri="{FF2B5EF4-FFF2-40B4-BE49-F238E27FC236}">
                <a16:creationId xmlns:a16="http://schemas.microsoft.com/office/drawing/2014/main" id="{7A797A1D-4DD9-8BCA-DCD4-36C7BFCB6AD2}"/>
              </a:ext>
            </a:extLst>
          </p:cNvPr>
          <p:cNvCxnSpPr>
            <a:cxnSpLocks/>
          </p:cNvCxnSpPr>
          <p:nvPr/>
        </p:nvCxnSpPr>
        <p:spPr>
          <a:xfrm>
            <a:off x="2099177" y="1428206"/>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FE504A7-402D-9846-C8FB-0FD81D80C43E}"/>
              </a:ext>
            </a:extLst>
          </p:cNvPr>
          <p:cNvCxnSpPr>
            <a:cxnSpLocks/>
          </p:cNvCxnSpPr>
          <p:nvPr/>
        </p:nvCxnSpPr>
        <p:spPr>
          <a:xfrm>
            <a:off x="2099177" y="1663337"/>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23AE110-4F54-E48C-4902-A2A16E212C16}"/>
              </a:ext>
            </a:extLst>
          </p:cNvPr>
          <p:cNvCxnSpPr>
            <a:cxnSpLocks/>
          </p:cNvCxnSpPr>
          <p:nvPr/>
        </p:nvCxnSpPr>
        <p:spPr>
          <a:xfrm>
            <a:off x="2099177" y="1898468"/>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29A4311-1F49-F731-8CDA-942AFFD051F5}"/>
              </a:ext>
            </a:extLst>
          </p:cNvPr>
          <p:cNvCxnSpPr>
            <a:cxnSpLocks/>
          </p:cNvCxnSpPr>
          <p:nvPr/>
        </p:nvCxnSpPr>
        <p:spPr>
          <a:xfrm>
            <a:off x="2099177" y="2137954"/>
            <a:ext cx="187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D5EDD9E-E081-B1B9-1098-DC4B5D682F3A}"/>
              </a:ext>
            </a:extLst>
          </p:cNvPr>
          <p:cNvCxnSpPr>
            <a:cxnSpLocks/>
          </p:cNvCxnSpPr>
          <p:nvPr/>
        </p:nvCxnSpPr>
        <p:spPr>
          <a:xfrm>
            <a:off x="1570552" y="2137954"/>
            <a:ext cx="528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6A38671-5CA3-79CA-595C-559B364883F8}"/>
              </a:ext>
            </a:extLst>
          </p:cNvPr>
          <p:cNvCxnSpPr/>
          <p:nvPr/>
        </p:nvCxnSpPr>
        <p:spPr>
          <a:xfrm flipV="1">
            <a:off x="2099177" y="1428206"/>
            <a:ext cx="0" cy="70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8BD4C66-16C4-1217-0500-4A71C01A4192}"/>
              </a:ext>
            </a:extLst>
          </p:cNvPr>
          <p:cNvCxnSpPr>
            <a:cxnSpLocks/>
          </p:cNvCxnSpPr>
          <p:nvPr/>
        </p:nvCxnSpPr>
        <p:spPr>
          <a:xfrm>
            <a:off x="3758159" y="1428206"/>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43AE482-0E91-D55F-99E8-1C1537ED9BCA}"/>
              </a:ext>
            </a:extLst>
          </p:cNvPr>
          <p:cNvCxnSpPr>
            <a:cxnSpLocks/>
          </p:cNvCxnSpPr>
          <p:nvPr/>
        </p:nvCxnSpPr>
        <p:spPr>
          <a:xfrm>
            <a:off x="3758159" y="1663337"/>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B472C89-777F-8DBD-5EAB-EFCADB2ADBF0}"/>
              </a:ext>
            </a:extLst>
          </p:cNvPr>
          <p:cNvCxnSpPr>
            <a:cxnSpLocks/>
          </p:cNvCxnSpPr>
          <p:nvPr/>
        </p:nvCxnSpPr>
        <p:spPr>
          <a:xfrm>
            <a:off x="3758159" y="1898468"/>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3CF4AE4-E0B9-669F-4426-E61BE63AAD26}"/>
              </a:ext>
            </a:extLst>
          </p:cNvPr>
          <p:cNvCxnSpPr>
            <a:cxnSpLocks/>
          </p:cNvCxnSpPr>
          <p:nvPr/>
        </p:nvCxnSpPr>
        <p:spPr>
          <a:xfrm>
            <a:off x="3758159" y="2137954"/>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EB77D07-ABAA-0D09-96A0-102B669F5B0F}"/>
              </a:ext>
            </a:extLst>
          </p:cNvPr>
          <p:cNvCxnSpPr/>
          <p:nvPr/>
        </p:nvCxnSpPr>
        <p:spPr>
          <a:xfrm flipV="1">
            <a:off x="3617457" y="1062417"/>
            <a:ext cx="0" cy="2449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59" name="Straight Arrow Connector 9258">
            <a:extLst>
              <a:ext uri="{FF2B5EF4-FFF2-40B4-BE49-F238E27FC236}">
                <a16:creationId xmlns:a16="http://schemas.microsoft.com/office/drawing/2014/main" id="{245AC277-DA9E-E194-4157-13A29C8F115C}"/>
              </a:ext>
            </a:extLst>
          </p:cNvPr>
          <p:cNvCxnSpPr/>
          <p:nvPr/>
        </p:nvCxnSpPr>
        <p:spPr>
          <a:xfrm flipV="1">
            <a:off x="3945393" y="1210491"/>
            <a:ext cx="0" cy="93181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60" name="Straight Arrow Connector 9259">
            <a:extLst>
              <a:ext uri="{FF2B5EF4-FFF2-40B4-BE49-F238E27FC236}">
                <a16:creationId xmlns:a16="http://schemas.microsoft.com/office/drawing/2014/main" id="{B5610A32-F523-73C6-2BD3-56F74AFDB20A}"/>
              </a:ext>
            </a:extLst>
          </p:cNvPr>
          <p:cNvCxnSpPr>
            <a:cxnSpLocks/>
          </p:cNvCxnSpPr>
          <p:nvPr/>
        </p:nvCxnSpPr>
        <p:spPr>
          <a:xfrm>
            <a:off x="3954102" y="1210491"/>
            <a:ext cx="187234"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62" name="Straight Arrow Connector 9261">
            <a:extLst>
              <a:ext uri="{FF2B5EF4-FFF2-40B4-BE49-F238E27FC236}">
                <a16:creationId xmlns:a16="http://schemas.microsoft.com/office/drawing/2014/main" id="{9D155D26-0AD8-98F2-2A67-8E8D5ABD49A5}"/>
              </a:ext>
            </a:extLst>
          </p:cNvPr>
          <p:cNvCxnSpPr/>
          <p:nvPr/>
        </p:nvCxnSpPr>
        <p:spPr>
          <a:xfrm>
            <a:off x="3617457" y="1062417"/>
            <a:ext cx="52387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47" name="TextBox 9346">
            <a:extLst>
              <a:ext uri="{FF2B5EF4-FFF2-40B4-BE49-F238E27FC236}">
                <a16:creationId xmlns:a16="http://schemas.microsoft.com/office/drawing/2014/main" id="{1CC93490-31D8-64A1-C7A1-A724D57FCF73}"/>
              </a:ext>
            </a:extLst>
          </p:cNvPr>
          <p:cNvSpPr txBox="1"/>
          <p:nvPr/>
        </p:nvSpPr>
        <p:spPr>
          <a:xfrm>
            <a:off x="79440" y="153512"/>
            <a:ext cx="4924821"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PHÂN LOẠI CẤU HÌNH CỦA HỆ RO</a:t>
            </a:r>
          </a:p>
        </p:txBody>
      </p:sp>
      <p:pic>
        <p:nvPicPr>
          <p:cNvPr id="73" name="Picture 72">
            <a:extLst>
              <a:ext uri="{FF2B5EF4-FFF2-40B4-BE49-F238E27FC236}">
                <a16:creationId xmlns:a16="http://schemas.microsoft.com/office/drawing/2014/main" id="{3FEDDCEA-E178-E363-6476-A0DE78882CAD}"/>
              </a:ext>
            </a:extLst>
          </p:cNvPr>
          <p:cNvPicPr>
            <a:picLocks noChangeAspect="1"/>
          </p:cNvPicPr>
          <p:nvPr/>
        </p:nvPicPr>
        <p:blipFill>
          <a:blip r:embed="rId5"/>
          <a:stretch>
            <a:fillRect/>
          </a:stretch>
        </p:blipFill>
        <p:spPr>
          <a:xfrm>
            <a:off x="1207504" y="4109520"/>
            <a:ext cx="3037727" cy="1380785"/>
          </a:xfrm>
          <a:prstGeom prst="rect">
            <a:avLst/>
          </a:prstGeom>
        </p:spPr>
      </p:pic>
      <p:sp>
        <p:nvSpPr>
          <p:cNvPr id="9346" name="TextBox 9345">
            <a:extLst>
              <a:ext uri="{FF2B5EF4-FFF2-40B4-BE49-F238E27FC236}">
                <a16:creationId xmlns:a16="http://schemas.microsoft.com/office/drawing/2014/main" id="{E3251284-1F9F-2BFF-453A-022B015267CC}"/>
              </a:ext>
            </a:extLst>
          </p:cNvPr>
          <p:cNvSpPr txBox="1"/>
          <p:nvPr/>
        </p:nvSpPr>
        <p:spPr>
          <a:xfrm>
            <a:off x="2282057" y="2518906"/>
            <a:ext cx="1327967"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1</a:t>
            </a:r>
          </a:p>
          <a:p>
            <a:pPr algn="ctr"/>
            <a:r>
              <a:rPr lang="en-US" sz="1600"/>
              <a:t>1 STAGE (1:1)</a:t>
            </a:r>
          </a:p>
        </p:txBody>
      </p:sp>
      <p:sp>
        <p:nvSpPr>
          <p:cNvPr id="9350" name="TextBox 9349">
            <a:extLst>
              <a:ext uri="{FF2B5EF4-FFF2-40B4-BE49-F238E27FC236}">
                <a16:creationId xmlns:a16="http://schemas.microsoft.com/office/drawing/2014/main" id="{AA2BDD2B-D8C2-DFCE-F4E8-5A3BBCE44483}"/>
              </a:ext>
            </a:extLst>
          </p:cNvPr>
          <p:cNvSpPr txBox="1"/>
          <p:nvPr/>
        </p:nvSpPr>
        <p:spPr>
          <a:xfrm>
            <a:off x="2196108" y="5654095"/>
            <a:ext cx="1346834" cy="58477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600"/>
              <a:t>PASS 1</a:t>
            </a:r>
          </a:p>
          <a:p>
            <a:pPr algn="ctr"/>
            <a:r>
              <a:rPr lang="en-US" sz="1600"/>
              <a:t>2 STAGE (2:2)</a:t>
            </a:r>
          </a:p>
        </p:txBody>
      </p:sp>
      <p:cxnSp>
        <p:nvCxnSpPr>
          <p:cNvPr id="9355" name="Straight Arrow Connector 9354">
            <a:extLst>
              <a:ext uri="{FF2B5EF4-FFF2-40B4-BE49-F238E27FC236}">
                <a16:creationId xmlns:a16="http://schemas.microsoft.com/office/drawing/2014/main" id="{2C2DC11C-4E1B-FCF4-1CDA-2D0056CAFA83}"/>
              </a:ext>
            </a:extLst>
          </p:cNvPr>
          <p:cNvCxnSpPr/>
          <p:nvPr/>
        </p:nvCxnSpPr>
        <p:spPr>
          <a:xfrm>
            <a:off x="291524" y="3232511"/>
            <a:ext cx="52387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56" name="Straight Arrow Connector 9355">
            <a:extLst>
              <a:ext uri="{FF2B5EF4-FFF2-40B4-BE49-F238E27FC236}">
                <a16:creationId xmlns:a16="http://schemas.microsoft.com/office/drawing/2014/main" id="{3D30B823-5120-6F88-3BAE-8EAAD697F31F}"/>
              </a:ext>
            </a:extLst>
          </p:cNvPr>
          <p:cNvCxnSpPr/>
          <p:nvPr/>
        </p:nvCxnSpPr>
        <p:spPr>
          <a:xfrm>
            <a:off x="291524" y="3624396"/>
            <a:ext cx="523879"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357" name="TextBox 9356">
            <a:extLst>
              <a:ext uri="{FF2B5EF4-FFF2-40B4-BE49-F238E27FC236}">
                <a16:creationId xmlns:a16="http://schemas.microsoft.com/office/drawing/2014/main" id="{B0C0CB16-5977-8ED3-444F-69164B240843}"/>
              </a:ext>
            </a:extLst>
          </p:cNvPr>
          <p:cNvSpPr txBox="1"/>
          <p:nvPr/>
        </p:nvSpPr>
        <p:spPr>
          <a:xfrm>
            <a:off x="926173" y="3099932"/>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b="0">
                <a:solidFill>
                  <a:srgbClr val="FF0000"/>
                </a:solidFill>
              </a:rPr>
              <a:t>Concentrate</a:t>
            </a:r>
          </a:p>
        </p:txBody>
      </p:sp>
      <p:sp>
        <p:nvSpPr>
          <p:cNvPr id="9358" name="TextBox 9357">
            <a:extLst>
              <a:ext uri="{FF2B5EF4-FFF2-40B4-BE49-F238E27FC236}">
                <a16:creationId xmlns:a16="http://schemas.microsoft.com/office/drawing/2014/main" id="{84F0CE91-064E-DAF1-2473-CA7196DA4CC9}"/>
              </a:ext>
            </a:extLst>
          </p:cNvPr>
          <p:cNvSpPr txBox="1"/>
          <p:nvPr/>
        </p:nvSpPr>
        <p:spPr>
          <a:xfrm>
            <a:off x="926173" y="3485896"/>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b="0">
                <a:solidFill>
                  <a:srgbClr val="00B0F0"/>
                </a:solidFill>
              </a:rPr>
              <a:t>Permeate</a:t>
            </a:r>
          </a:p>
        </p:txBody>
      </p:sp>
      <p:sp>
        <p:nvSpPr>
          <p:cNvPr id="2" name="TextBox 1">
            <a:extLst>
              <a:ext uri="{FF2B5EF4-FFF2-40B4-BE49-F238E27FC236}">
                <a16:creationId xmlns:a16="http://schemas.microsoft.com/office/drawing/2014/main" id="{80E6C807-D657-81E4-4D0E-6B6985285FCE}"/>
              </a:ext>
            </a:extLst>
          </p:cNvPr>
          <p:cNvSpPr txBox="1"/>
          <p:nvPr/>
        </p:nvSpPr>
        <p:spPr>
          <a:xfrm>
            <a:off x="5122386" y="664377"/>
            <a:ext cx="6671299" cy="2321085"/>
          </a:xfrm>
          <a:prstGeom prst="rect">
            <a:avLst/>
          </a:prstGeom>
          <a:noFill/>
        </p:spPr>
        <p:txBody>
          <a:bodyPr wrap="square">
            <a:spAutoFit/>
          </a:bodyPr>
          <a:lstStyle/>
          <a:p>
            <a:pPr>
              <a:lnSpc>
                <a:spcPct val="150000"/>
              </a:lnSpc>
            </a:pPr>
            <a:r>
              <a:rPr lang="en-US" sz="1400" i="0">
                <a:effectLst/>
                <a:latin typeface="Calibri" panose="020F0502020204030204" pitchFamily="34" charset="0"/>
                <a:cs typeface="Calibri" panose="020F0502020204030204" pitchFamily="34" charset="0"/>
              </a:rPr>
              <a:t>- Dựa vào đầu ra bơm cao áp, toàn bộ lượng nước sẽ đi vào cũng lúc với tất cả các ống màng</a:t>
            </a:r>
          </a:p>
          <a:p>
            <a:pPr>
              <a:lnSpc>
                <a:spcPct val="150000"/>
              </a:lnSpc>
            </a:pPr>
            <a:r>
              <a:rPr lang="en-US" sz="1400">
                <a:latin typeface="Calibri" panose="020F0502020204030204" pitchFamily="34" charset="0"/>
                <a:cs typeface="Calibri" panose="020F0502020204030204" pitchFamily="34" charset="0"/>
              </a:rPr>
              <a:t>- Dòng xả của các ống màng được gom lại và xả bỏ ra ngoài</a:t>
            </a:r>
          </a:p>
          <a:p>
            <a:pPr>
              <a:lnSpc>
                <a:spcPct val="150000"/>
              </a:lnSpc>
            </a:pPr>
            <a:r>
              <a:rPr lang="en-US" sz="1400">
                <a:latin typeface="Calibri" panose="020F0502020204030204" pitchFamily="34" charset="0"/>
                <a:cs typeface="Calibri" panose="020F0502020204030204" pitchFamily="34" charset="0"/>
              </a:rPr>
              <a:t>- Thiết kế này trong thực tế ít khi được áp dụng, chỉ dành cho các trường hợp chất lượng nước rất xấu</a:t>
            </a:r>
          </a:p>
          <a:p>
            <a:pPr>
              <a:lnSpc>
                <a:spcPct val="150000"/>
              </a:lnSpc>
            </a:pPr>
            <a:r>
              <a:rPr lang="en-US" sz="1400">
                <a:solidFill>
                  <a:srgbClr val="00B0F0"/>
                </a:solidFill>
                <a:latin typeface="Calibri" panose="020F0502020204030204" pitchFamily="34" charset="0"/>
                <a:cs typeface="Calibri" panose="020F0502020204030204" pitchFamily="34" charset="0"/>
              </a:rPr>
              <a:t>- Ưu điểm: Chất lượng đầu ra tương đối tốt</a:t>
            </a:r>
          </a:p>
          <a:p>
            <a:pPr>
              <a:lnSpc>
                <a:spcPct val="150000"/>
              </a:lnSpc>
            </a:pPr>
            <a:r>
              <a:rPr lang="en-US" sz="1400">
                <a:solidFill>
                  <a:srgbClr val="FF0000"/>
                </a:solidFill>
                <a:latin typeface="Calibri" panose="020F0502020204030204" pitchFamily="34" charset="0"/>
                <a:cs typeface="Calibri" panose="020F0502020204030204" pitchFamily="34" charset="0"/>
              </a:rPr>
              <a:t>- Nhược điểm: Tỉ lệ thu hồi thấp, xả bỏ cao</a:t>
            </a:r>
          </a:p>
        </p:txBody>
      </p:sp>
      <p:sp>
        <p:nvSpPr>
          <p:cNvPr id="3" name="TextBox 2">
            <a:extLst>
              <a:ext uri="{FF2B5EF4-FFF2-40B4-BE49-F238E27FC236}">
                <a16:creationId xmlns:a16="http://schemas.microsoft.com/office/drawing/2014/main" id="{A5357A9C-E44A-1CDD-62E6-AAA6BC4B799C}"/>
              </a:ext>
            </a:extLst>
          </p:cNvPr>
          <p:cNvSpPr txBox="1"/>
          <p:nvPr/>
        </p:nvSpPr>
        <p:spPr>
          <a:xfrm>
            <a:off x="5122386" y="3723834"/>
            <a:ext cx="6671299" cy="2644250"/>
          </a:xfrm>
          <a:prstGeom prst="rect">
            <a:avLst/>
          </a:prstGeom>
          <a:noFill/>
        </p:spPr>
        <p:txBody>
          <a:bodyPr wrap="square">
            <a:spAutoFit/>
          </a:bodyPr>
          <a:lstStyle/>
          <a:p>
            <a:pPr>
              <a:lnSpc>
                <a:spcPct val="150000"/>
              </a:lnSpc>
            </a:pPr>
            <a:r>
              <a:rPr lang="en-US" sz="1400" i="0">
                <a:effectLst/>
                <a:latin typeface="Calibri" panose="020F0502020204030204" pitchFamily="34" charset="0"/>
                <a:cs typeface="Calibri" panose="020F0502020204030204" pitchFamily="34" charset="0"/>
              </a:rPr>
              <a:t>- Cũng có 4 ống màng, nhưng đầu ra bơm chỉ đi vào 2 ống, sau đó dòng xả tiếp tục đi vào 2 ống còn lại. Thiết kế này thường được gọi là 1:1 hoặc Stage 1:1</a:t>
            </a:r>
          </a:p>
          <a:p>
            <a:pPr>
              <a:lnSpc>
                <a:spcPct val="150000"/>
              </a:lnSpc>
            </a:pPr>
            <a:r>
              <a:rPr lang="en-US" sz="1400">
                <a:latin typeface="Calibri" panose="020F0502020204030204" pitchFamily="34" charset="0"/>
                <a:cs typeface="Calibri" panose="020F0502020204030204" pitchFamily="34" charset="0"/>
              </a:rPr>
              <a:t>- Toàn bộ đầu ra của dòng xả Stage 1 sẽ đi vào Stage 2 để lọc lại. Lúc này Đầu ra dòng Permeate của Stage 2 sẽ có ĐDĐ cao hơn Stage 1 nhưng lượng xả được thu hồi 1 phần.</a:t>
            </a:r>
          </a:p>
          <a:p>
            <a:pPr>
              <a:lnSpc>
                <a:spcPct val="150000"/>
              </a:lnSpc>
            </a:pPr>
            <a:r>
              <a:rPr lang="en-US" sz="1400">
                <a:latin typeface="Calibri" panose="020F0502020204030204" pitchFamily="34" charset="0"/>
                <a:cs typeface="Calibri" panose="020F0502020204030204" pitchFamily="34" charset="0"/>
              </a:rPr>
              <a:t>- Càng nhiều Stage thì tỉ lệ thu hồi càng cao (tương tự với nhiều màng/vỏ màng) nhưng đồng thời chất lượng nước sẽ xấu hơn vì lọc lại dòng xả nhiều lần</a:t>
            </a:r>
          </a:p>
          <a:p>
            <a:pPr>
              <a:lnSpc>
                <a:spcPct val="150000"/>
              </a:lnSpc>
            </a:pPr>
            <a:r>
              <a:rPr lang="en-US" sz="1400">
                <a:solidFill>
                  <a:srgbClr val="00B0F0"/>
                </a:solidFill>
                <a:latin typeface="Calibri" panose="020F0502020204030204" pitchFamily="34" charset="0"/>
                <a:cs typeface="Calibri" panose="020F0502020204030204" pitchFamily="34" charset="0"/>
              </a:rPr>
              <a:t>- Ưu điểm: Tỉ lệ xả bỏ của Hệ thống (System) thấp, tiết kiệm nước</a:t>
            </a:r>
          </a:p>
          <a:p>
            <a:pPr>
              <a:lnSpc>
                <a:spcPct val="150000"/>
              </a:lnSpc>
            </a:pPr>
            <a:r>
              <a:rPr lang="en-US" sz="1400">
                <a:solidFill>
                  <a:srgbClr val="FF0000"/>
                </a:solidFill>
                <a:latin typeface="Calibri" panose="020F0502020204030204" pitchFamily="34" charset="0"/>
                <a:cs typeface="Calibri" panose="020F0502020204030204" pitchFamily="34" charset="0"/>
              </a:rPr>
              <a:t>- Nhược điểm: Chất lượng nước đầu ra hệ RO có DDĐ cao</a:t>
            </a:r>
          </a:p>
        </p:txBody>
      </p:sp>
    </p:spTree>
    <p:extLst>
      <p:ext uri="{BB962C8B-B14F-4D97-AF65-F5344CB8AC3E}">
        <p14:creationId xmlns:p14="http://schemas.microsoft.com/office/powerpoint/2010/main" val="106124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Freeform: Shape 12">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6" name="Freeform: Shape 15">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4" name="TextBox 3">
            <a:extLst>
              <a:ext uri="{FF2B5EF4-FFF2-40B4-BE49-F238E27FC236}">
                <a16:creationId xmlns:a16="http://schemas.microsoft.com/office/drawing/2014/main" id="{9DFEE62B-4ADA-0512-E72F-8087DA7A2211}"/>
              </a:ext>
            </a:extLst>
          </p:cNvPr>
          <p:cNvSpPr txBox="1"/>
          <p:nvPr/>
        </p:nvSpPr>
        <p:spPr>
          <a:xfrm>
            <a:off x="3502579" y="2873829"/>
            <a:ext cx="5186842" cy="9476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kern="1200">
                <a:solidFill>
                  <a:schemeClr val="tx2"/>
                </a:solidFill>
                <a:latin typeface="+mj-lt"/>
                <a:ea typeface="+mj-ea"/>
                <a:cs typeface="+mj-cs"/>
              </a:rPr>
              <a:t>MÀNG RO LÀ GÌ?</a:t>
            </a:r>
          </a:p>
        </p:txBody>
      </p:sp>
      <p:grpSp>
        <p:nvGrpSpPr>
          <p:cNvPr id="24" name="Group 23">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5" name="Freeform: Shape 24">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8" name="Freeform: Shape 27">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1" name="Freeform: Shape 30">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Freeform: Shape 33">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58135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7" name="TextBox 9346">
            <a:extLst>
              <a:ext uri="{FF2B5EF4-FFF2-40B4-BE49-F238E27FC236}">
                <a16:creationId xmlns:a16="http://schemas.microsoft.com/office/drawing/2014/main" id="{1CC93490-31D8-64A1-C7A1-A724D57FCF73}"/>
              </a:ext>
            </a:extLst>
          </p:cNvPr>
          <p:cNvSpPr txBox="1"/>
          <p:nvPr/>
        </p:nvSpPr>
        <p:spPr>
          <a:xfrm>
            <a:off x="79440" y="153512"/>
            <a:ext cx="4924821"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PHÂN LOẠI CẤU HÌNH CỦA HỆ RO</a:t>
            </a:r>
          </a:p>
        </p:txBody>
      </p:sp>
      <p:cxnSp>
        <p:nvCxnSpPr>
          <p:cNvPr id="9355" name="Straight Arrow Connector 9354">
            <a:extLst>
              <a:ext uri="{FF2B5EF4-FFF2-40B4-BE49-F238E27FC236}">
                <a16:creationId xmlns:a16="http://schemas.microsoft.com/office/drawing/2014/main" id="{2C2DC11C-4E1B-FCF4-1CDA-2D0056CAFA83}"/>
              </a:ext>
            </a:extLst>
          </p:cNvPr>
          <p:cNvCxnSpPr/>
          <p:nvPr/>
        </p:nvCxnSpPr>
        <p:spPr>
          <a:xfrm>
            <a:off x="291524" y="3232511"/>
            <a:ext cx="52387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56" name="Straight Arrow Connector 9355">
            <a:extLst>
              <a:ext uri="{FF2B5EF4-FFF2-40B4-BE49-F238E27FC236}">
                <a16:creationId xmlns:a16="http://schemas.microsoft.com/office/drawing/2014/main" id="{3D30B823-5120-6F88-3BAE-8EAAD697F31F}"/>
              </a:ext>
            </a:extLst>
          </p:cNvPr>
          <p:cNvCxnSpPr/>
          <p:nvPr/>
        </p:nvCxnSpPr>
        <p:spPr>
          <a:xfrm>
            <a:off x="291524" y="3624396"/>
            <a:ext cx="523879"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357" name="TextBox 9356">
            <a:extLst>
              <a:ext uri="{FF2B5EF4-FFF2-40B4-BE49-F238E27FC236}">
                <a16:creationId xmlns:a16="http://schemas.microsoft.com/office/drawing/2014/main" id="{B0C0CB16-5977-8ED3-444F-69164B240843}"/>
              </a:ext>
            </a:extLst>
          </p:cNvPr>
          <p:cNvSpPr txBox="1"/>
          <p:nvPr/>
        </p:nvSpPr>
        <p:spPr>
          <a:xfrm>
            <a:off x="926173" y="3099932"/>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b="0">
                <a:solidFill>
                  <a:srgbClr val="FF0000"/>
                </a:solidFill>
              </a:rPr>
              <a:t>Concentrate</a:t>
            </a:r>
          </a:p>
        </p:txBody>
      </p:sp>
      <p:sp>
        <p:nvSpPr>
          <p:cNvPr id="9358" name="TextBox 9357">
            <a:extLst>
              <a:ext uri="{FF2B5EF4-FFF2-40B4-BE49-F238E27FC236}">
                <a16:creationId xmlns:a16="http://schemas.microsoft.com/office/drawing/2014/main" id="{84F0CE91-064E-DAF1-2473-CA7196DA4CC9}"/>
              </a:ext>
            </a:extLst>
          </p:cNvPr>
          <p:cNvSpPr txBox="1"/>
          <p:nvPr/>
        </p:nvSpPr>
        <p:spPr>
          <a:xfrm>
            <a:off x="926173" y="3485896"/>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b="0">
                <a:solidFill>
                  <a:srgbClr val="00B0F0"/>
                </a:solidFill>
              </a:rPr>
              <a:t>Permeate</a:t>
            </a:r>
          </a:p>
        </p:txBody>
      </p:sp>
      <p:sp>
        <p:nvSpPr>
          <p:cNvPr id="2" name="TextBox 1">
            <a:extLst>
              <a:ext uri="{FF2B5EF4-FFF2-40B4-BE49-F238E27FC236}">
                <a16:creationId xmlns:a16="http://schemas.microsoft.com/office/drawing/2014/main" id="{80E6C807-D657-81E4-4D0E-6B6985285FCE}"/>
              </a:ext>
            </a:extLst>
          </p:cNvPr>
          <p:cNvSpPr txBox="1"/>
          <p:nvPr/>
        </p:nvSpPr>
        <p:spPr>
          <a:xfrm>
            <a:off x="6190343" y="635349"/>
            <a:ext cx="5603342" cy="2321085"/>
          </a:xfrm>
          <a:prstGeom prst="rect">
            <a:avLst/>
          </a:prstGeom>
          <a:noFill/>
        </p:spPr>
        <p:txBody>
          <a:bodyPr wrap="square">
            <a:spAutoFit/>
          </a:bodyPr>
          <a:lstStyle/>
          <a:p>
            <a:pPr>
              <a:lnSpc>
                <a:spcPct val="150000"/>
              </a:lnSpc>
            </a:pPr>
            <a:r>
              <a:rPr lang="en-US" sz="1400" i="0">
                <a:effectLst/>
                <a:latin typeface="Calibri" panose="020F0502020204030204" pitchFamily="34" charset="0"/>
                <a:cs typeface="Calibri" panose="020F0502020204030204" pitchFamily="34" charset="0"/>
              </a:rPr>
              <a:t>- Thiết kế này được gọi là 2 PASS. Đặc điểm là đầu ra của PASS 1 sẽ là đầu vào của PASS 2.</a:t>
            </a:r>
          </a:p>
          <a:p>
            <a:pPr>
              <a:lnSpc>
                <a:spcPct val="150000"/>
              </a:lnSpc>
            </a:pPr>
            <a:r>
              <a:rPr lang="en-US" sz="1400">
                <a:solidFill>
                  <a:srgbClr val="FF0000"/>
                </a:solidFill>
                <a:latin typeface="Calibri" panose="020F0502020204030204" pitchFamily="34" charset="0"/>
                <a:cs typeface="Calibri" panose="020F0502020204030204" pitchFamily="34" charset="0"/>
              </a:rPr>
              <a:t>- Nếu Đầu ra Dòng XẢ của PASS 1 đi vào đầu vào của PASS 2 thì gọi là gì?</a:t>
            </a:r>
          </a:p>
          <a:p>
            <a:pPr>
              <a:lnSpc>
                <a:spcPct val="150000"/>
              </a:lnSpc>
            </a:pPr>
            <a:r>
              <a:rPr lang="en-US" sz="1400">
                <a:latin typeface="Calibri" panose="020F0502020204030204" pitchFamily="34" charset="0"/>
                <a:cs typeface="Calibri" panose="020F0502020204030204" pitchFamily="34" charset="0"/>
              </a:rPr>
              <a:t>- Thiết kế của mỗi PASS sẽ tùy chỉnh theo chất lượng nước.</a:t>
            </a:r>
          </a:p>
          <a:p>
            <a:pPr>
              <a:lnSpc>
                <a:spcPct val="150000"/>
              </a:lnSpc>
            </a:pPr>
            <a:r>
              <a:rPr lang="en-US" sz="1400">
                <a:latin typeface="Calibri" panose="020F0502020204030204" pitchFamily="34" charset="0"/>
                <a:cs typeface="Calibri" panose="020F0502020204030204" pitchFamily="34" charset="0"/>
              </a:rPr>
              <a:t>- Dòng xả của 2 PASS được gom lại và xả bỏ</a:t>
            </a:r>
          </a:p>
          <a:p>
            <a:pPr>
              <a:lnSpc>
                <a:spcPct val="150000"/>
              </a:lnSpc>
            </a:pPr>
            <a:r>
              <a:rPr lang="en-US" sz="1400">
                <a:solidFill>
                  <a:srgbClr val="00B0F0"/>
                </a:solidFill>
                <a:latin typeface="Calibri" panose="020F0502020204030204" pitchFamily="34" charset="0"/>
                <a:cs typeface="Calibri" panose="020F0502020204030204" pitchFamily="34" charset="0"/>
              </a:rPr>
              <a:t>- Ưu điểm: là gì?</a:t>
            </a:r>
          </a:p>
          <a:p>
            <a:pPr>
              <a:lnSpc>
                <a:spcPct val="150000"/>
              </a:lnSpc>
            </a:pPr>
            <a:r>
              <a:rPr lang="en-US" sz="1400">
                <a:solidFill>
                  <a:srgbClr val="FF0000"/>
                </a:solidFill>
                <a:latin typeface="Calibri" panose="020F0502020204030204" pitchFamily="34" charset="0"/>
                <a:cs typeface="Calibri" panose="020F0502020204030204" pitchFamily="34" charset="0"/>
              </a:rPr>
              <a:t>- Nhược điểm: là gì?</a:t>
            </a:r>
          </a:p>
        </p:txBody>
      </p:sp>
      <p:sp>
        <p:nvSpPr>
          <p:cNvPr id="3" name="TextBox 2">
            <a:extLst>
              <a:ext uri="{FF2B5EF4-FFF2-40B4-BE49-F238E27FC236}">
                <a16:creationId xmlns:a16="http://schemas.microsoft.com/office/drawing/2014/main" id="{A5357A9C-E44A-1CDD-62E6-AAA6BC4B799C}"/>
              </a:ext>
            </a:extLst>
          </p:cNvPr>
          <p:cNvSpPr txBox="1"/>
          <p:nvPr/>
        </p:nvSpPr>
        <p:spPr>
          <a:xfrm>
            <a:off x="6190343" y="3723834"/>
            <a:ext cx="5603342" cy="1351588"/>
          </a:xfrm>
          <a:prstGeom prst="rect">
            <a:avLst/>
          </a:prstGeom>
          <a:noFill/>
        </p:spPr>
        <p:txBody>
          <a:bodyPr wrap="square">
            <a:spAutoFit/>
          </a:bodyPr>
          <a:lstStyle/>
          <a:p>
            <a:pPr>
              <a:lnSpc>
                <a:spcPct val="150000"/>
              </a:lnSpc>
            </a:pPr>
            <a:r>
              <a:rPr lang="en-US" sz="1400" i="0">
                <a:effectLst/>
                <a:latin typeface="Calibri" panose="020F0502020204030204" pitchFamily="34" charset="0"/>
                <a:cs typeface="Calibri" panose="020F0502020204030204" pitchFamily="34" charset="0"/>
              </a:rPr>
              <a:t>- Khác với hệ bên trên chỗ nào?</a:t>
            </a:r>
          </a:p>
          <a:p>
            <a:pPr>
              <a:lnSpc>
                <a:spcPct val="150000"/>
              </a:lnSpc>
            </a:pPr>
            <a:r>
              <a:rPr lang="en-US" sz="1400">
                <a:latin typeface="Calibri" panose="020F0502020204030204" pitchFamily="34" charset="0"/>
                <a:cs typeface="Calibri" panose="020F0502020204030204" pitchFamily="34" charset="0"/>
              </a:rPr>
              <a:t>- </a:t>
            </a:r>
          </a:p>
          <a:p>
            <a:pPr>
              <a:lnSpc>
                <a:spcPct val="150000"/>
              </a:lnSpc>
            </a:pPr>
            <a:r>
              <a:rPr lang="en-US" sz="1400">
                <a:solidFill>
                  <a:srgbClr val="00B0F0"/>
                </a:solidFill>
                <a:latin typeface="Calibri" panose="020F0502020204030204" pitchFamily="34" charset="0"/>
                <a:cs typeface="Calibri" panose="020F0502020204030204" pitchFamily="34" charset="0"/>
              </a:rPr>
              <a:t>- Ưu điểm: Là gì?</a:t>
            </a:r>
          </a:p>
          <a:p>
            <a:pPr>
              <a:lnSpc>
                <a:spcPct val="150000"/>
              </a:lnSpc>
            </a:pPr>
            <a:r>
              <a:rPr lang="en-US" sz="1400">
                <a:solidFill>
                  <a:srgbClr val="FF0000"/>
                </a:solidFill>
                <a:latin typeface="Calibri" panose="020F0502020204030204" pitchFamily="34" charset="0"/>
                <a:cs typeface="Calibri" panose="020F0502020204030204" pitchFamily="34" charset="0"/>
              </a:rPr>
              <a:t>- Nhược điểm: Là gì?</a:t>
            </a:r>
          </a:p>
        </p:txBody>
      </p:sp>
      <p:pic>
        <p:nvPicPr>
          <p:cNvPr id="6" name="Picture 5">
            <a:extLst>
              <a:ext uri="{FF2B5EF4-FFF2-40B4-BE49-F238E27FC236}">
                <a16:creationId xmlns:a16="http://schemas.microsoft.com/office/drawing/2014/main" id="{93888F3C-596E-DEFF-3D8F-0471996CF7C7}"/>
              </a:ext>
            </a:extLst>
          </p:cNvPr>
          <p:cNvPicPr>
            <a:picLocks noChangeAspect="1"/>
          </p:cNvPicPr>
          <p:nvPr/>
        </p:nvPicPr>
        <p:blipFill>
          <a:blip r:embed="rId2"/>
          <a:stretch>
            <a:fillRect/>
          </a:stretch>
        </p:blipFill>
        <p:spPr>
          <a:xfrm>
            <a:off x="582294" y="990639"/>
            <a:ext cx="5096879" cy="1895247"/>
          </a:xfrm>
          <a:prstGeom prst="rect">
            <a:avLst/>
          </a:prstGeom>
        </p:spPr>
      </p:pic>
      <p:grpSp>
        <p:nvGrpSpPr>
          <p:cNvPr id="7" name="Group 6">
            <a:extLst>
              <a:ext uri="{FF2B5EF4-FFF2-40B4-BE49-F238E27FC236}">
                <a16:creationId xmlns:a16="http://schemas.microsoft.com/office/drawing/2014/main" id="{76DA0B80-8795-AE66-FC14-73473A3F17A1}"/>
              </a:ext>
            </a:extLst>
          </p:cNvPr>
          <p:cNvGrpSpPr/>
          <p:nvPr/>
        </p:nvGrpSpPr>
        <p:grpSpPr>
          <a:xfrm>
            <a:off x="582294" y="4302246"/>
            <a:ext cx="5157950" cy="1565115"/>
            <a:chOff x="6585926" y="4125430"/>
            <a:chExt cx="5157950" cy="1565115"/>
          </a:xfrm>
        </p:grpSpPr>
        <p:pic>
          <p:nvPicPr>
            <p:cNvPr id="8" name="Picture 7">
              <a:extLst>
                <a:ext uri="{FF2B5EF4-FFF2-40B4-BE49-F238E27FC236}">
                  <a16:creationId xmlns:a16="http://schemas.microsoft.com/office/drawing/2014/main" id="{007F7065-0C95-429A-3448-629E5855D5E6}"/>
                </a:ext>
              </a:extLst>
            </p:cNvPr>
            <p:cNvPicPr>
              <a:picLocks noChangeAspect="1"/>
            </p:cNvPicPr>
            <p:nvPr/>
          </p:nvPicPr>
          <p:blipFill>
            <a:blip r:embed="rId3"/>
            <a:stretch>
              <a:fillRect/>
            </a:stretch>
          </p:blipFill>
          <p:spPr>
            <a:xfrm>
              <a:off x="6585926" y="4125430"/>
              <a:ext cx="5157950" cy="1395798"/>
            </a:xfrm>
            <a:prstGeom prst="rect">
              <a:avLst/>
            </a:prstGeom>
          </p:spPr>
        </p:pic>
        <p:sp>
          <p:nvSpPr>
            <p:cNvPr id="9" name="TextBox 8">
              <a:extLst>
                <a:ext uri="{FF2B5EF4-FFF2-40B4-BE49-F238E27FC236}">
                  <a16:creationId xmlns:a16="http://schemas.microsoft.com/office/drawing/2014/main" id="{51C705FF-D373-B930-B9BA-651EFD5DC32A}"/>
                </a:ext>
              </a:extLst>
            </p:cNvPr>
            <p:cNvSpPr txBox="1"/>
            <p:nvPr/>
          </p:nvSpPr>
          <p:spPr>
            <a:xfrm>
              <a:off x="8587644" y="5413546"/>
              <a:ext cx="1546676"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b="0">
                  <a:solidFill>
                    <a:srgbClr val="FF0000"/>
                  </a:solidFill>
                </a:rPr>
                <a:t>Concentrate recycle</a:t>
              </a:r>
            </a:p>
          </p:txBody>
        </p:sp>
      </p:grpSp>
    </p:spTree>
    <p:extLst>
      <p:ext uri="{BB962C8B-B14F-4D97-AF65-F5344CB8AC3E}">
        <p14:creationId xmlns:p14="http://schemas.microsoft.com/office/powerpoint/2010/main" val="2348995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69B262-89AE-24EF-17A3-D76450A5FC8E}"/>
              </a:ext>
            </a:extLst>
          </p:cNvPr>
          <p:cNvSpPr txBox="1"/>
          <p:nvPr/>
        </p:nvSpPr>
        <p:spPr>
          <a:xfrm>
            <a:off x="79441" y="153512"/>
            <a:ext cx="527963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CÁC THÔNG SỐ VẬN HÀNH CẦN NẮM</a:t>
            </a:r>
          </a:p>
        </p:txBody>
      </p:sp>
      <p:grpSp>
        <p:nvGrpSpPr>
          <p:cNvPr id="6159" name="Group 6158">
            <a:extLst>
              <a:ext uri="{FF2B5EF4-FFF2-40B4-BE49-F238E27FC236}">
                <a16:creationId xmlns:a16="http://schemas.microsoft.com/office/drawing/2014/main" id="{F217F9BD-2F73-4936-5564-1A731BA60601}"/>
              </a:ext>
            </a:extLst>
          </p:cNvPr>
          <p:cNvGrpSpPr/>
          <p:nvPr/>
        </p:nvGrpSpPr>
        <p:grpSpPr>
          <a:xfrm>
            <a:off x="608878" y="196653"/>
            <a:ext cx="10413413" cy="3297737"/>
            <a:chOff x="117925" y="465139"/>
            <a:chExt cx="10413413" cy="3297737"/>
          </a:xfrm>
        </p:grpSpPr>
        <p:pic>
          <p:nvPicPr>
            <p:cNvPr id="8" name="Picture 7">
              <a:extLst>
                <a:ext uri="{FF2B5EF4-FFF2-40B4-BE49-F238E27FC236}">
                  <a16:creationId xmlns:a16="http://schemas.microsoft.com/office/drawing/2014/main" id="{76BBF0B6-8340-E2B2-420A-EBCED0549A68}"/>
                </a:ext>
              </a:extLst>
            </p:cNvPr>
            <p:cNvPicPr>
              <a:picLocks noChangeAspect="1"/>
            </p:cNvPicPr>
            <p:nvPr/>
          </p:nvPicPr>
          <p:blipFill>
            <a:blip r:embed="rId2"/>
            <a:stretch>
              <a:fillRect/>
            </a:stretch>
          </p:blipFill>
          <p:spPr>
            <a:xfrm>
              <a:off x="1962970" y="1111376"/>
              <a:ext cx="8568368" cy="2651500"/>
            </a:xfrm>
            <a:prstGeom prst="rect">
              <a:avLst/>
            </a:prstGeom>
          </p:spPr>
        </p:pic>
        <p:cxnSp>
          <p:nvCxnSpPr>
            <p:cNvPr id="10" name="Straight Arrow Connector 9">
              <a:extLst>
                <a:ext uri="{FF2B5EF4-FFF2-40B4-BE49-F238E27FC236}">
                  <a16:creationId xmlns:a16="http://schemas.microsoft.com/office/drawing/2014/main" id="{8048E9FD-DD43-4A2A-8FC7-93DF34272A49}"/>
                </a:ext>
              </a:extLst>
            </p:cNvPr>
            <p:cNvCxnSpPr>
              <a:cxnSpLocks/>
            </p:cNvCxnSpPr>
            <p:nvPr/>
          </p:nvCxnSpPr>
          <p:spPr>
            <a:xfrm>
              <a:off x="1483430" y="2830286"/>
              <a:ext cx="479540"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148" name="Picture 4">
              <a:extLst>
                <a:ext uri="{FF2B5EF4-FFF2-40B4-BE49-F238E27FC236}">
                  <a16:creationId xmlns:a16="http://schemas.microsoft.com/office/drawing/2014/main" id="{9384EBD1-B9CE-4299-DAE3-0A7889C5E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2530574" y="2309681"/>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C9A26AA-5F72-BC3E-0E9D-1104648E9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5066946" y="742138"/>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626144B4-EE56-30C5-AF78-2675374AF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5824072" y="2332408"/>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E58601AD-1F1C-BAF1-C808-8F1637A701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7021628" y="2318847"/>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820157C-AF5A-D339-734E-820DE2F09E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9510828" y="1257394"/>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3A7333FF-78FA-E3F8-F5B8-74A56175A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10040345" y="1044168"/>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88A1470-07B6-ECA7-C7EB-7FBE893A9C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57" b="98939" l="673" r="95960">
                          <a14:foregroundMark x1="93939" y1="24271" x2="95960" y2="28382"/>
                          <a14:foregroundMark x1="18182" y1="5703" x2="66330" y2="5836"/>
                          <a14:foregroundMark x1="33333" y1="3581" x2="67003" y2="1989"/>
                          <a14:foregroundMark x1="40404" y1="12732" x2="42761" y2="34218"/>
                          <a14:foregroundMark x1="24916" y1="13528" x2="23906" y2="40849"/>
                          <a14:foregroundMark x1="25589" y1="93634" x2="59933" y2="92042"/>
                          <a14:foregroundMark x1="30303" y1="98143" x2="61616" y2="97613"/>
                          <a14:foregroundMark x1="1010" y1="74138" x2="1010" y2="78515"/>
                          <a14:foregroundMark x1="10774" y1="98939" x2="52862" y2="98939"/>
                          <a14:foregroundMark x1="52862" y1="98939" x2="60943" y2="98939"/>
                        </a14:backgroundRemoval>
                      </a14:imgEffect>
                    </a14:imgLayer>
                  </a14:imgProps>
                </a:ext>
              </a:extLst>
            </a:blip>
            <a:stretch>
              <a:fillRect/>
            </a:stretch>
          </p:blipFill>
          <p:spPr>
            <a:xfrm flipH="1">
              <a:off x="1142784" y="2273318"/>
              <a:ext cx="340646" cy="725863"/>
            </a:xfrm>
            <a:prstGeom prst="rect">
              <a:avLst/>
            </a:prstGeom>
          </p:spPr>
        </p:pic>
        <p:cxnSp>
          <p:nvCxnSpPr>
            <p:cNvPr id="24" name="Straight Arrow Connector 23">
              <a:extLst>
                <a:ext uri="{FF2B5EF4-FFF2-40B4-BE49-F238E27FC236}">
                  <a16:creationId xmlns:a16="http://schemas.microsoft.com/office/drawing/2014/main" id="{0965CEE9-7B6F-EFDF-52F2-319C1A980B73}"/>
                </a:ext>
              </a:extLst>
            </p:cNvPr>
            <p:cNvCxnSpPr>
              <a:cxnSpLocks/>
            </p:cNvCxnSpPr>
            <p:nvPr/>
          </p:nvCxnSpPr>
          <p:spPr>
            <a:xfrm>
              <a:off x="663244" y="2458896"/>
              <a:ext cx="479540"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4">
              <a:extLst>
                <a:ext uri="{FF2B5EF4-FFF2-40B4-BE49-F238E27FC236}">
                  <a16:creationId xmlns:a16="http://schemas.microsoft.com/office/drawing/2014/main" id="{6FA5C4FA-49ED-98DB-F216-CCA7F0D76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1516153" y="2309680"/>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8ADF8DF9-1563-0140-1A4E-C2D7D5B95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670297" y="1961338"/>
              <a:ext cx="377370" cy="52060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4CFEE4A-D736-86AD-373D-28D9CBC2248C}"/>
                </a:ext>
              </a:extLst>
            </p:cNvPr>
            <p:cNvSpPr txBox="1"/>
            <p:nvPr/>
          </p:nvSpPr>
          <p:spPr>
            <a:xfrm>
              <a:off x="117925" y="2440649"/>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rgbClr val="00B0F0"/>
                  </a:solidFill>
                </a:rPr>
                <a:t>FEED WATER</a:t>
              </a:r>
            </a:p>
          </p:txBody>
        </p:sp>
        <p:sp>
          <p:nvSpPr>
            <p:cNvPr id="30" name="TextBox 29">
              <a:extLst>
                <a:ext uri="{FF2B5EF4-FFF2-40B4-BE49-F238E27FC236}">
                  <a16:creationId xmlns:a16="http://schemas.microsoft.com/office/drawing/2014/main" id="{3DA1ECB3-6327-7D43-0B87-44089D9AA2B5}"/>
                </a:ext>
              </a:extLst>
            </p:cNvPr>
            <p:cNvSpPr txBox="1"/>
            <p:nvPr/>
          </p:nvSpPr>
          <p:spPr>
            <a:xfrm>
              <a:off x="704492" y="1721161"/>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P1</a:t>
              </a:r>
            </a:p>
          </p:txBody>
        </p:sp>
        <p:sp>
          <p:nvSpPr>
            <p:cNvPr id="31" name="TextBox 30">
              <a:extLst>
                <a:ext uri="{FF2B5EF4-FFF2-40B4-BE49-F238E27FC236}">
                  <a16:creationId xmlns:a16="http://schemas.microsoft.com/office/drawing/2014/main" id="{6727E266-B845-C14B-F47C-72FDEB3E7F9C}"/>
                </a:ext>
              </a:extLst>
            </p:cNvPr>
            <p:cNvSpPr txBox="1"/>
            <p:nvPr/>
          </p:nvSpPr>
          <p:spPr>
            <a:xfrm>
              <a:off x="1555751" y="2048768"/>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P2</a:t>
              </a:r>
            </a:p>
          </p:txBody>
        </p:sp>
        <p:sp>
          <p:nvSpPr>
            <p:cNvPr id="6144" name="TextBox 6143">
              <a:extLst>
                <a:ext uri="{FF2B5EF4-FFF2-40B4-BE49-F238E27FC236}">
                  <a16:creationId xmlns:a16="http://schemas.microsoft.com/office/drawing/2014/main" id="{C65D6EC6-3BE0-4031-17C6-4C18E7FF3085}"/>
                </a:ext>
              </a:extLst>
            </p:cNvPr>
            <p:cNvSpPr txBox="1"/>
            <p:nvPr/>
          </p:nvSpPr>
          <p:spPr>
            <a:xfrm>
              <a:off x="2535449" y="2006645"/>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P3</a:t>
              </a:r>
            </a:p>
          </p:txBody>
        </p:sp>
        <p:sp>
          <p:nvSpPr>
            <p:cNvPr id="6145" name="TextBox 6144">
              <a:extLst>
                <a:ext uri="{FF2B5EF4-FFF2-40B4-BE49-F238E27FC236}">
                  <a16:creationId xmlns:a16="http://schemas.microsoft.com/office/drawing/2014/main" id="{DEC95A03-3FEE-82F7-DFD7-77C132341B2A}"/>
                </a:ext>
              </a:extLst>
            </p:cNvPr>
            <p:cNvSpPr txBox="1"/>
            <p:nvPr/>
          </p:nvSpPr>
          <p:spPr>
            <a:xfrm>
              <a:off x="5071821" y="465139"/>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P4</a:t>
              </a:r>
            </a:p>
          </p:txBody>
        </p:sp>
        <p:sp>
          <p:nvSpPr>
            <p:cNvPr id="6146" name="TextBox 6145">
              <a:extLst>
                <a:ext uri="{FF2B5EF4-FFF2-40B4-BE49-F238E27FC236}">
                  <a16:creationId xmlns:a16="http://schemas.microsoft.com/office/drawing/2014/main" id="{D376F2BA-E8EB-EF8E-0856-6928A468A1D8}"/>
                </a:ext>
              </a:extLst>
            </p:cNvPr>
            <p:cNvSpPr txBox="1"/>
            <p:nvPr/>
          </p:nvSpPr>
          <p:spPr>
            <a:xfrm>
              <a:off x="5820959" y="2055409"/>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P5</a:t>
              </a:r>
            </a:p>
          </p:txBody>
        </p:sp>
        <p:sp>
          <p:nvSpPr>
            <p:cNvPr id="6147" name="TextBox 6146">
              <a:extLst>
                <a:ext uri="{FF2B5EF4-FFF2-40B4-BE49-F238E27FC236}">
                  <a16:creationId xmlns:a16="http://schemas.microsoft.com/office/drawing/2014/main" id="{71B26F32-4FA0-8A4F-CDCF-D28AD39C1142}"/>
                </a:ext>
              </a:extLst>
            </p:cNvPr>
            <p:cNvSpPr txBox="1"/>
            <p:nvPr/>
          </p:nvSpPr>
          <p:spPr>
            <a:xfrm>
              <a:off x="7061227" y="2055409"/>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P6</a:t>
              </a:r>
            </a:p>
          </p:txBody>
        </p:sp>
        <p:sp>
          <p:nvSpPr>
            <p:cNvPr id="6149" name="TextBox 6148">
              <a:extLst>
                <a:ext uri="{FF2B5EF4-FFF2-40B4-BE49-F238E27FC236}">
                  <a16:creationId xmlns:a16="http://schemas.microsoft.com/office/drawing/2014/main" id="{F2427638-4973-180B-373D-609161E51C0A}"/>
                </a:ext>
              </a:extLst>
            </p:cNvPr>
            <p:cNvSpPr txBox="1"/>
            <p:nvPr/>
          </p:nvSpPr>
          <p:spPr>
            <a:xfrm>
              <a:off x="9515703" y="1002440"/>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P7</a:t>
              </a:r>
            </a:p>
          </p:txBody>
        </p:sp>
        <p:sp>
          <p:nvSpPr>
            <p:cNvPr id="6150" name="TextBox 6149">
              <a:extLst>
                <a:ext uri="{FF2B5EF4-FFF2-40B4-BE49-F238E27FC236}">
                  <a16:creationId xmlns:a16="http://schemas.microsoft.com/office/drawing/2014/main" id="{98101BCC-34CA-437A-FD73-3BE6F0D6C004}"/>
                </a:ext>
              </a:extLst>
            </p:cNvPr>
            <p:cNvSpPr txBox="1"/>
            <p:nvPr/>
          </p:nvSpPr>
          <p:spPr>
            <a:xfrm>
              <a:off x="10040345" y="772673"/>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P8</a:t>
              </a:r>
            </a:p>
          </p:txBody>
        </p:sp>
        <p:sp>
          <p:nvSpPr>
            <p:cNvPr id="6151" name="TextBox 6150">
              <a:extLst>
                <a:ext uri="{FF2B5EF4-FFF2-40B4-BE49-F238E27FC236}">
                  <a16:creationId xmlns:a16="http://schemas.microsoft.com/office/drawing/2014/main" id="{C3BC651F-51E4-CB9C-4262-F480733CC435}"/>
                </a:ext>
              </a:extLst>
            </p:cNvPr>
            <p:cNvSpPr txBox="1"/>
            <p:nvPr/>
          </p:nvSpPr>
          <p:spPr>
            <a:xfrm>
              <a:off x="921745" y="3054128"/>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LỌC TINH</a:t>
              </a:r>
            </a:p>
          </p:txBody>
        </p:sp>
        <p:sp>
          <p:nvSpPr>
            <p:cNvPr id="6152" name="TextBox 6151">
              <a:extLst>
                <a:ext uri="{FF2B5EF4-FFF2-40B4-BE49-F238E27FC236}">
                  <a16:creationId xmlns:a16="http://schemas.microsoft.com/office/drawing/2014/main" id="{5CAEEAC8-AE76-AFCB-46E0-E05DED7BC7CE}"/>
                </a:ext>
              </a:extLst>
            </p:cNvPr>
            <p:cNvSpPr txBox="1"/>
            <p:nvPr/>
          </p:nvSpPr>
          <p:spPr>
            <a:xfrm>
              <a:off x="1837384" y="3054128"/>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P. RO 01</a:t>
              </a:r>
            </a:p>
          </p:txBody>
        </p:sp>
        <p:sp>
          <p:nvSpPr>
            <p:cNvPr id="6153" name="TextBox 6152">
              <a:extLst>
                <a:ext uri="{FF2B5EF4-FFF2-40B4-BE49-F238E27FC236}">
                  <a16:creationId xmlns:a16="http://schemas.microsoft.com/office/drawing/2014/main" id="{47030A4D-0159-027E-A507-DBB8F7F8FCD3}"/>
                </a:ext>
              </a:extLst>
            </p:cNvPr>
            <p:cNvSpPr txBox="1"/>
            <p:nvPr/>
          </p:nvSpPr>
          <p:spPr>
            <a:xfrm>
              <a:off x="6309393" y="3054128"/>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P. RO 02</a:t>
              </a:r>
            </a:p>
          </p:txBody>
        </p:sp>
        <p:sp>
          <p:nvSpPr>
            <p:cNvPr id="6155" name="TextBox 6154">
              <a:extLst>
                <a:ext uri="{FF2B5EF4-FFF2-40B4-BE49-F238E27FC236}">
                  <a16:creationId xmlns:a16="http://schemas.microsoft.com/office/drawing/2014/main" id="{E496C1F8-3DF6-633A-B3B1-D21895D0EF80}"/>
                </a:ext>
              </a:extLst>
            </p:cNvPr>
            <p:cNvSpPr txBox="1"/>
            <p:nvPr/>
          </p:nvSpPr>
          <p:spPr>
            <a:xfrm>
              <a:off x="4015988" y="1379196"/>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RO 01</a:t>
              </a:r>
            </a:p>
          </p:txBody>
        </p:sp>
        <p:sp>
          <p:nvSpPr>
            <p:cNvPr id="6156" name="TextBox 6155">
              <a:extLst>
                <a:ext uri="{FF2B5EF4-FFF2-40B4-BE49-F238E27FC236}">
                  <a16:creationId xmlns:a16="http://schemas.microsoft.com/office/drawing/2014/main" id="{D22F0DAD-1514-DEC9-D93E-B12340CB4A72}"/>
                </a:ext>
              </a:extLst>
            </p:cNvPr>
            <p:cNvSpPr txBox="1"/>
            <p:nvPr/>
          </p:nvSpPr>
          <p:spPr>
            <a:xfrm>
              <a:off x="8486932" y="1379196"/>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RO 02</a:t>
              </a:r>
            </a:p>
          </p:txBody>
        </p:sp>
      </p:grpSp>
      <p:pic>
        <p:nvPicPr>
          <p:cNvPr id="6158" name="Picture 6157">
            <a:extLst>
              <a:ext uri="{FF2B5EF4-FFF2-40B4-BE49-F238E27FC236}">
                <a16:creationId xmlns:a16="http://schemas.microsoft.com/office/drawing/2014/main" id="{A4712822-FC41-96A9-6142-379B323DDDAC}"/>
              </a:ext>
            </a:extLst>
          </p:cNvPr>
          <p:cNvPicPr>
            <a:picLocks noChangeAspect="1"/>
          </p:cNvPicPr>
          <p:nvPr/>
        </p:nvPicPr>
        <p:blipFill>
          <a:blip r:embed="rId6"/>
          <a:stretch>
            <a:fillRect/>
          </a:stretch>
        </p:blipFill>
        <p:spPr>
          <a:xfrm>
            <a:off x="218582" y="3201846"/>
            <a:ext cx="4470682" cy="3607094"/>
          </a:xfrm>
          <a:prstGeom prst="rect">
            <a:avLst/>
          </a:prstGeom>
        </p:spPr>
      </p:pic>
      <p:sp>
        <p:nvSpPr>
          <p:cNvPr id="6162" name="TextBox 6161">
            <a:extLst>
              <a:ext uri="{FF2B5EF4-FFF2-40B4-BE49-F238E27FC236}">
                <a16:creationId xmlns:a16="http://schemas.microsoft.com/office/drawing/2014/main" id="{AC80B0F3-A6F7-2A64-81AD-50561F3C81F8}"/>
              </a:ext>
            </a:extLst>
          </p:cNvPr>
          <p:cNvSpPr txBox="1"/>
          <p:nvPr/>
        </p:nvSpPr>
        <p:spPr>
          <a:xfrm>
            <a:off x="113850" y="551554"/>
            <a:ext cx="1230134"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FEED WATER</a:t>
            </a:r>
          </a:p>
        </p:txBody>
      </p:sp>
      <p:cxnSp>
        <p:nvCxnSpPr>
          <p:cNvPr id="6164" name="Straight Connector 6163">
            <a:extLst>
              <a:ext uri="{FF2B5EF4-FFF2-40B4-BE49-F238E27FC236}">
                <a16:creationId xmlns:a16="http://schemas.microsoft.com/office/drawing/2014/main" id="{37BBDBA4-FD45-B2AA-67B6-FD0E53B66E35}"/>
              </a:ext>
            </a:extLst>
          </p:cNvPr>
          <p:cNvCxnSpPr/>
          <p:nvPr/>
        </p:nvCxnSpPr>
        <p:spPr>
          <a:xfrm>
            <a:off x="218582" y="857693"/>
            <a:ext cx="499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67" name="TextBox 6166">
            <a:extLst>
              <a:ext uri="{FF2B5EF4-FFF2-40B4-BE49-F238E27FC236}">
                <a16:creationId xmlns:a16="http://schemas.microsoft.com/office/drawing/2014/main" id="{219B31CA-C035-EE34-F0C3-8A3E2BCB231A}"/>
              </a:ext>
            </a:extLst>
          </p:cNvPr>
          <p:cNvSpPr txBox="1"/>
          <p:nvPr/>
        </p:nvSpPr>
        <p:spPr>
          <a:xfrm>
            <a:off x="6096000" y="3452265"/>
            <a:ext cx="5603342" cy="3290581"/>
          </a:xfrm>
          <a:prstGeom prst="rect">
            <a:avLst/>
          </a:prstGeom>
          <a:noFill/>
        </p:spPr>
        <p:txBody>
          <a:bodyPr wrap="square">
            <a:spAutoFit/>
          </a:bodyPr>
          <a:lstStyle/>
          <a:p>
            <a:pPr>
              <a:lnSpc>
                <a:spcPct val="150000"/>
              </a:lnSpc>
            </a:pPr>
            <a:r>
              <a:rPr lang="en-US" sz="1400" i="0">
                <a:effectLst/>
                <a:latin typeface="Calibri" panose="020F0502020204030204" pitchFamily="34" charset="0"/>
                <a:cs typeface="Calibri" panose="020F0502020204030204" pitchFamily="34" charset="0"/>
              </a:rPr>
              <a:t>Các yếu tố cần quan tâm về chất lượng nước đầu vào hệ RO:</a:t>
            </a:r>
            <a:br>
              <a:rPr lang="en-US" sz="1400" i="0">
                <a:effectLst/>
                <a:latin typeface="Calibri" panose="020F0502020204030204" pitchFamily="34" charset="0"/>
                <a:cs typeface="Calibri" panose="020F0502020204030204" pitchFamily="34" charset="0"/>
              </a:rPr>
            </a:br>
            <a:r>
              <a:rPr lang="en-US" sz="1400" i="0">
                <a:effectLst/>
                <a:latin typeface="Calibri" panose="020F0502020204030204" pitchFamily="34" charset="0"/>
                <a:cs typeface="Calibri" panose="020F0502020204030204" pitchFamily="34" charset="0"/>
              </a:rPr>
              <a:t>+ Độ Dẫn Điện or TDS</a:t>
            </a:r>
            <a:br>
              <a:rPr lang="en-US" sz="1400" i="0">
                <a:effectLst/>
                <a:latin typeface="Calibri" panose="020F0502020204030204" pitchFamily="34" charset="0"/>
                <a:cs typeface="Calibri" panose="020F0502020204030204" pitchFamily="34" charset="0"/>
              </a:rPr>
            </a:br>
            <a:r>
              <a:rPr lang="en-US" sz="1400" i="0">
                <a:effectLst/>
                <a:latin typeface="Calibri" panose="020F0502020204030204" pitchFamily="34" charset="0"/>
                <a:cs typeface="Calibri" panose="020F0502020204030204" pitchFamily="34" charset="0"/>
              </a:rPr>
              <a:t>+ Độ cứng</a:t>
            </a:r>
          </a:p>
          <a:p>
            <a:pPr>
              <a:lnSpc>
                <a:spcPct val="150000"/>
              </a:lnSpc>
            </a:pPr>
            <a:r>
              <a:rPr lang="en-US" sz="1400">
                <a:latin typeface="Calibri" panose="020F0502020204030204" pitchFamily="34" charset="0"/>
                <a:cs typeface="Calibri" panose="020F0502020204030204" pitchFamily="34" charset="0"/>
              </a:rPr>
              <a:t>+ Silica</a:t>
            </a:r>
            <a:br>
              <a:rPr lang="en-US" sz="1400">
                <a:latin typeface="Calibri" panose="020F0502020204030204" pitchFamily="34" charset="0"/>
                <a:cs typeface="Calibri" panose="020F0502020204030204" pitchFamily="34" charset="0"/>
              </a:rPr>
            </a:br>
            <a:r>
              <a:rPr lang="en-US" sz="1400">
                <a:latin typeface="Calibri" panose="020F0502020204030204" pitchFamily="34" charset="0"/>
                <a:cs typeface="Calibri" panose="020F0502020204030204" pitchFamily="34" charset="0"/>
              </a:rPr>
              <a:t>+ Kim loại nặng (Sắt/mangan)</a:t>
            </a:r>
            <a:br>
              <a:rPr lang="en-US" sz="1400">
                <a:latin typeface="Calibri" panose="020F0502020204030204" pitchFamily="34" charset="0"/>
                <a:cs typeface="Calibri" panose="020F0502020204030204" pitchFamily="34" charset="0"/>
              </a:rPr>
            </a:br>
            <a:r>
              <a:rPr lang="en-US" sz="1400">
                <a:latin typeface="Calibri" panose="020F0502020204030204" pitchFamily="34" charset="0"/>
                <a:cs typeface="Calibri" panose="020F0502020204030204" pitchFamily="34" charset="0"/>
              </a:rPr>
              <a:t>+ Độ đục (Turbidity)</a:t>
            </a:r>
            <a:br>
              <a:rPr lang="en-US" sz="1400">
                <a:latin typeface="Calibri" panose="020F0502020204030204" pitchFamily="34" charset="0"/>
                <a:cs typeface="Calibri" panose="020F0502020204030204" pitchFamily="34" charset="0"/>
              </a:rPr>
            </a:br>
            <a:r>
              <a:rPr lang="en-US" sz="1400">
                <a:latin typeface="Calibri" panose="020F0502020204030204" pitchFamily="34" charset="0"/>
                <a:cs typeface="Calibri" panose="020F0502020204030204" pitchFamily="34" charset="0"/>
              </a:rPr>
              <a:t>+ SDI</a:t>
            </a:r>
          </a:p>
          <a:p>
            <a:pPr>
              <a:lnSpc>
                <a:spcPct val="150000"/>
              </a:lnSpc>
            </a:pPr>
            <a:r>
              <a:rPr lang="en-US" sz="1400">
                <a:latin typeface="Calibri" panose="020F0502020204030204" pitchFamily="34" charset="0"/>
                <a:cs typeface="Calibri" panose="020F0502020204030204" pitchFamily="34" charset="0"/>
              </a:rPr>
              <a:t>+ Loại nguồn nước</a:t>
            </a:r>
          </a:p>
          <a:p>
            <a:pPr>
              <a:lnSpc>
                <a:spcPct val="150000"/>
              </a:lnSpc>
            </a:pPr>
            <a:r>
              <a:rPr lang="en-US" sz="1400" b="1">
                <a:solidFill>
                  <a:srgbClr val="FF0000"/>
                </a:solidFill>
                <a:latin typeface="Calibri" panose="020F0502020204030204" pitchFamily="34" charset="0"/>
                <a:cs typeface="Calibri" panose="020F0502020204030204" pitchFamily="34" charset="0"/>
              </a:rPr>
              <a:t>=&gt; Để tham khảo thêm về các chỉ tiêu của Feed Water: </a:t>
            </a:r>
            <a:r>
              <a:rPr lang="en-US" sz="1400" b="1">
                <a:solidFill>
                  <a:srgbClr val="FF0000"/>
                </a:solidFill>
                <a:latin typeface="Calibri" panose="020F0502020204030204" pitchFamily="34" charset="0"/>
                <a:cs typeface="Calibri" panose="020F0502020204030204" pitchFamily="34" charset="0"/>
                <a:hlinkClick r:id="rId7"/>
              </a:rPr>
              <a:t>Here</a:t>
            </a:r>
            <a:endParaRPr lang="en-US" sz="1400" b="1">
              <a:solidFill>
                <a:srgbClr val="FF0000"/>
              </a:solidFill>
              <a:latin typeface="Calibri" panose="020F0502020204030204" pitchFamily="34" charset="0"/>
              <a:cs typeface="Calibri" panose="020F0502020204030204" pitchFamily="34" charset="0"/>
            </a:endParaRPr>
          </a:p>
          <a:p>
            <a:pPr>
              <a:lnSpc>
                <a:spcPct val="150000"/>
              </a:lnSpc>
            </a:pPr>
            <a:r>
              <a:rPr lang="en-US" sz="1400" b="1">
                <a:solidFill>
                  <a:srgbClr val="FF0000"/>
                </a:solidFill>
                <a:latin typeface="Calibri" panose="020F0502020204030204" pitchFamily="34" charset="0"/>
                <a:cs typeface="Calibri" panose="020F0502020204030204" pitchFamily="34" charset="0"/>
              </a:rPr>
              <a:t>=&gt; Để tham khảo thêm về RO Manual: </a:t>
            </a:r>
            <a:r>
              <a:rPr lang="en-US" sz="1400" b="1">
                <a:solidFill>
                  <a:srgbClr val="FF0000"/>
                </a:solidFill>
                <a:latin typeface="Calibri" panose="020F0502020204030204" pitchFamily="34" charset="0"/>
                <a:cs typeface="Calibri" panose="020F0502020204030204" pitchFamily="34" charset="0"/>
                <a:hlinkClick r:id="rId8"/>
              </a:rPr>
              <a:t>Here</a:t>
            </a:r>
            <a:endParaRPr lang="en-US" sz="1400" b="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3077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69B262-89AE-24EF-17A3-D76450A5FC8E}"/>
              </a:ext>
            </a:extLst>
          </p:cNvPr>
          <p:cNvSpPr txBox="1"/>
          <p:nvPr/>
        </p:nvSpPr>
        <p:spPr>
          <a:xfrm>
            <a:off x="79441" y="153512"/>
            <a:ext cx="527963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CÁC THÔNG SỐ VẬN HÀNH CẦN NẮM</a:t>
            </a:r>
          </a:p>
        </p:txBody>
      </p:sp>
      <p:pic>
        <p:nvPicPr>
          <p:cNvPr id="8" name="Picture 7">
            <a:extLst>
              <a:ext uri="{FF2B5EF4-FFF2-40B4-BE49-F238E27FC236}">
                <a16:creationId xmlns:a16="http://schemas.microsoft.com/office/drawing/2014/main" id="{76BBF0B6-8340-E2B2-420A-EBCED0549A68}"/>
              </a:ext>
            </a:extLst>
          </p:cNvPr>
          <p:cNvPicPr>
            <a:picLocks noChangeAspect="1"/>
          </p:cNvPicPr>
          <p:nvPr/>
        </p:nvPicPr>
        <p:blipFill>
          <a:blip r:embed="rId2"/>
          <a:stretch>
            <a:fillRect/>
          </a:stretch>
        </p:blipFill>
        <p:spPr>
          <a:xfrm>
            <a:off x="2453923" y="842890"/>
            <a:ext cx="8568368" cy="2651500"/>
          </a:xfrm>
          <a:prstGeom prst="rect">
            <a:avLst/>
          </a:prstGeom>
        </p:spPr>
      </p:pic>
      <p:cxnSp>
        <p:nvCxnSpPr>
          <p:cNvPr id="10" name="Straight Arrow Connector 9">
            <a:extLst>
              <a:ext uri="{FF2B5EF4-FFF2-40B4-BE49-F238E27FC236}">
                <a16:creationId xmlns:a16="http://schemas.microsoft.com/office/drawing/2014/main" id="{8048E9FD-DD43-4A2A-8FC7-93DF34272A49}"/>
              </a:ext>
            </a:extLst>
          </p:cNvPr>
          <p:cNvCxnSpPr>
            <a:cxnSpLocks/>
          </p:cNvCxnSpPr>
          <p:nvPr/>
        </p:nvCxnSpPr>
        <p:spPr>
          <a:xfrm>
            <a:off x="1974383" y="2561800"/>
            <a:ext cx="479540"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148" name="Picture 4">
            <a:extLst>
              <a:ext uri="{FF2B5EF4-FFF2-40B4-BE49-F238E27FC236}">
                <a16:creationId xmlns:a16="http://schemas.microsoft.com/office/drawing/2014/main" id="{9384EBD1-B9CE-4299-DAE3-0A7889C5E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3021527" y="2041195"/>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C9A26AA-5F72-BC3E-0E9D-1104648E9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5557899" y="473652"/>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626144B4-EE56-30C5-AF78-2675374AF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6315025" y="2063922"/>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E58601AD-1F1C-BAF1-C808-8F1637A701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7512581" y="2050361"/>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820157C-AF5A-D339-734E-820DE2F09E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10001781" y="988908"/>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3A7333FF-78FA-E3F8-F5B8-74A56175A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10531298" y="775682"/>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88A1470-07B6-ECA7-C7EB-7FBE893A9C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57" b="98939" l="673" r="95960">
                        <a14:foregroundMark x1="93939" y1="24271" x2="95960" y2="28382"/>
                        <a14:foregroundMark x1="18182" y1="5703" x2="66330" y2="5836"/>
                        <a14:foregroundMark x1="33333" y1="3581" x2="67003" y2="1989"/>
                        <a14:foregroundMark x1="40404" y1="12732" x2="42761" y2="34218"/>
                        <a14:foregroundMark x1="24916" y1="13528" x2="23906" y2="40849"/>
                        <a14:foregroundMark x1="25589" y1="93634" x2="59933" y2="92042"/>
                        <a14:foregroundMark x1="30303" y1="98143" x2="61616" y2="97613"/>
                        <a14:foregroundMark x1="1010" y1="74138" x2="1010" y2="78515"/>
                        <a14:foregroundMark x1="10774" y1="98939" x2="52862" y2="98939"/>
                        <a14:foregroundMark x1="52862" y1="98939" x2="60943" y2="98939"/>
                      </a14:backgroundRemoval>
                    </a14:imgEffect>
                  </a14:imgLayer>
                </a14:imgProps>
              </a:ext>
            </a:extLst>
          </a:blip>
          <a:stretch>
            <a:fillRect/>
          </a:stretch>
        </p:blipFill>
        <p:spPr>
          <a:xfrm flipH="1">
            <a:off x="1633737" y="2004832"/>
            <a:ext cx="340646" cy="725863"/>
          </a:xfrm>
          <a:prstGeom prst="rect">
            <a:avLst/>
          </a:prstGeom>
        </p:spPr>
      </p:pic>
      <p:cxnSp>
        <p:nvCxnSpPr>
          <p:cNvPr id="24" name="Straight Arrow Connector 23">
            <a:extLst>
              <a:ext uri="{FF2B5EF4-FFF2-40B4-BE49-F238E27FC236}">
                <a16:creationId xmlns:a16="http://schemas.microsoft.com/office/drawing/2014/main" id="{0965CEE9-7B6F-EFDF-52F2-319C1A980B73}"/>
              </a:ext>
            </a:extLst>
          </p:cNvPr>
          <p:cNvCxnSpPr>
            <a:cxnSpLocks/>
          </p:cNvCxnSpPr>
          <p:nvPr/>
        </p:nvCxnSpPr>
        <p:spPr>
          <a:xfrm>
            <a:off x="1154197" y="2190410"/>
            <a:ext cx="479540"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4">
            <a:extLst>
              <a:ext uri="{FF2B5EF4-FFF2-40B4-BE49-F238E27FC236}">
                <a16:creationId xmlns:a16="http://schemas.microsoft.com/office/drawing/2014/main" id="{6FA5C4FA-49ED-98DB-F216-CCA7F0D76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2007106" y="2053468"/>
            <a:ext cx="377370" cy="520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8ADF8DF9-1563-0140-1A4E-C2D7D5B95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80" t="7449" r="17269" b="7224"/>
          <a:stretch/>
        </p:blipFill>
        <p:spPr bwMode="auto">
          <a:xfrm>
            <a:off x="1161250" y="1692852"/>
            <a:ext cx="377370" cy="52060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4CFEE4A-D736-86AD-373D-28D9CBC2248C}"/>
              </a:ext>
            </a:extLst>
          </p:cNvPr>
          <p:cNvSpPr txBox="1"/>
          <p:nvPr/>
        </p:nvSpPr>
        <p:spPr>
          <a:xfrm>
            <a:off x="608878" y="2172163"/>
            <a:ext cx="1028202"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rgbClr val="00B0F0"/>
                </a:solidFill>
              </a:rPr>
              <a:t>FEED WATER</a:t>
            </a:r>
          </a:p>
        </p:txBody>
      </p:sp>
      <p:sp>
        <p:nvSpPr>
          <p:cNvPr id="30" name="TextBox 29">
            <a:extLst>
              <a:ext uri="{FF2B5EF4-FFF2-40B4-BE49-F238E27FC236}">
                <a16:creationId xmlns:a16="http://schemas.microsoft.com/office/drawing/2014/main" id="{3DA1ECB3-6327-7D43-0B87-44089D9AA2B5}"/>
              </a:ext>
            </a:extLst>
          </p:cNvPr>
          <p:cNvSpPr txBox="1"/>
          <p:nvPr/>
        </p:nvSpPr>
        <p:spPr>
          <a:xfrm>
            <a:off x="1195445" y="1452675"/>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P1</a:t>
            </a:r>
          </a:p>
        </p:txBody>
      </p:sp>
      <p:sp>
        <p:nvSpPr>
          <p:cNvPr id="31" name="TextBox 30">
            <a:extLst>
              <a:ext uri="{FF2B5EF4-FFF2-40B4-BE49-F238E27FC236}">
                <a16:creationId xmlns:a16="http://schemas.microsoft.com/office/drawing/2014/main" id="{6727E266-B845-C14B-F47C-72FDEB3E7F9C}"/>
              </a:ext>
            </a:extLst>
          </p:cNvPr>
          <p:cNvSpPr txBox="1"/>
          <p:nvPr/>
        </p:nvSpPr>
        <p:spPr>
          <a:xfrm>
            <a:off x="2046704" y="1780282"/>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P2</a:t>
            </a:r>
          </a:p>
        </p:txBody>
      </p:sp>
      <p:sp>
        <p:nvSpPr>
          <p:cNvPr id="6144" name="TextBox 6143">
            <a:extLst>
              <a:ext uri="{FF2B5EF4-FFF2-40B4-BE49-F238E27FC236}">
                <a16:creationId xmlns:a16="http://schemas.microsoft.com/office/drawing/2014/main" id="{C65D6EC6-3BE0-4031-17C6-4C18E7FF3085}"/>
              </a:ext>
            </a:extLst>
          </p:cNvPr>
          <p:cNvSpPr txBox="1"/>
          <p:nvPr/>
        </p:nvSpPr>
        <p:spPr>
          <a:xfrm>
            <a:off x="3026402" y="1738159"/>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P3</a:t>
            </a:r>
          </a:p>
        </p:txBody>
      </p:sp>
      <p:sp>
        <p:nvSpPr>
          <p:cNvPr id="6145" name="TextBox 6144">
            <a:extLst>
              <a:ext uri="{FF2B5EF4-FFF2-40B4-BE49-F238E27FC236}">
                <a16:creationId xmlns:a16="http://schemas.microsoft.com/office/drawing/2014/main" id="{DEC95A03-3FEE-82F7-DFD7-77C132341B2A}"/>
              </a:ext>
            </a:extLst>
          </p:cNvPr>
          <p:cNvSpPr txBox="1"/>
          <p:nvPr/>
        </p:nvSpPr>
        <p:spPr>
          <a:xfrm>
            <a:off x="5562774" y="196653"/>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P4</a:t>
            </a:r>
          </a:p>
        </p:txBody>
      </p:sp>
      <p:sp>
        <p:nvSpPr>
          <p:cNvPr id="6146" name="TextBox 6145">
            <a:extLst>
              <a:ext uri="{FF2B5EF4-FFF2-40B4-BE49-F238E27FC236}">
                <a16:creationId xmlns:a16="http://schemas.microsoft.com/office/drawing/2014/main" id="{D376F2BA-E8EB-EF8E-0856-6928A468A1D8}"/>
              </a:ext>
            </a:extLst>
          </p:cNvPr>
          <p:cNvSpPr txBox="1"/>
          <p:nvPr/>
        </p:nvSpPr>
        <p:spPr>
          <a:xfrm>
            <a:off x="6311912" y="1786923"/>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P5</a:t>
            </a:r>
          </a:p>
        </p:txBody>
      </p:sp>
      <p:sp>
        <p:nvSpPr>
          <p:cNvPr id="6147" name="TextBox 6146">
            <a:extLst>
              <a:ext uri="{FF2B5EF4-FFF2-40B4-BE49-F238E27FC236}">
                <a16:creationId xmlns:a16="http://schemas.microsoft.com/office/drawing/2014/main" id="{71B26F32-4FA0-8A4F-CDCF-D28AD39C1142}"/>
              </a:ext>
            </a:extLst>
          </p:cNvPr>
          <p:cNvSpPr txBox="1"/>
          <p:nvPr/>
        </p:nvSpPr>
        <p:spPr>
          <a:xfrm>
            <a:off x="7552180" y="1786923"/>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P6</a:t>
            </a:r>
          </a:p>
        </p:txBody>
      </p:sp>
      <p:sp>
        <p:nvSpPr>
          <p:cNvPr id="6149" name="TextBox 6148">
            <a:extLst>
              <a:ext uri="{FF2B5EF4-FFF2-40B4-BE49-F238E27FC236}">
                <a16:creationId xmlns:a16="http://schemas.microsoft.com/office/drawing/2014/main" id="{F2427638-4973-180B-373D-609161E51C0A}"/>
              </a:ext>
            </a:extLst>
          </p:cNvPr>
          <p:cNvSpPr txBox="1"/>
          <p:nvPr/>
        </p:nvSpPr>
        <p:spPr>
          <a:xfrm>
            <a:off x="10006656" y="733954"/>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P7</a:t>
            </a:r>
          </a:p>
        </p:txBody>
      </p:sp>
      <p:sp>
        <p:nvSpPr>
          <p:cNvPr id="6150" name="TextBox 6149">
            <a:extLst>
              <a:ext uri="{FF2B5EF4-FFF2-40B4-BE49-F238E27FC236}">
                <a16:creationId xmlns:a16="http://schemas.microsoft.com/office/drawing/2014/main" id="{98101BCC-34CA-437A-FD73-3BE6F0D6C004}"/>
              </a:ext>
            </a:extLst>
          </p:cNvPr>
          <p:cNvSpPr txBox="1"/>
          <p:nvPr/>
        </p:nvSpPr>
        <p:spPr>
          <a:xfrm>
            <a:off x="10531298" y="504187"/>
            <a:ext cx="372495"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chemeClr val="accent2">
                    <a:lumMod val="75000"/>
                  </a:schemeClr>
                </a:solidFill>
              </a:rPr>
              <a:t>P8</a:t>
            </a:r>
          </a:p>
        </p:txBody>
      </p:sp>
      <p:sp>
        <p:nvSpPr>
          <p:cNvPr id="6151" name="TextBox 6150">
            <a:extLst>
              <a:ext uri="{FF2B5EF4-FFF2-40B4-BE49-F238E27FC236}">
                <a16:creationId xmlns:a16="http://schemas.microsoft.com/office/drawing/2014/main" id="{C3BC651F-51E4-CB9C-4262-F480733CC435}"/>
              </a:ext>
            </a:extLst>
          </p:cNvPr>
          <p:cNvSpPr txBox="1"/>
          <p:nvPr/>
        </p:nvSpPr>
        <p:spPr>
          <a:xfrm>
            <a:off x="1412698" y="2785642"/>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LỌC TINH</a:t>
            </a:r>
          </a:p>
        </p:txBody>
      </p:sp>
      <p:sp>
        <p:nvSpPr>
          <p:cNvPr id="6152" name="TextBox 6151">
            <a:extLst>
              <a:ext uri="{FF2B5EF4-FFF2-40B4-BE49-F238E27FC236}">
                <a16:creationId xmlns:a16="http://schemas.microsoft.com/office/drawing/2014/main" id="{5CAEEAC8-AE76-AFCB-46E0-E05DED7BC7CE}"/>
              </a:ext>
            </a:extLst>
          </p:cNvPr>
          <p:cNvSpPr txBox="1"/>
          <p:nvPr/>
        </p:nvSpPr>
        <p:spPr>
          <a:xfrm>
            <a:off x="2328337" y="2785642"/>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P. RO 01</a:t>
            </a:r>
          </a:p>
        </p:txBody>
      </p:sp>
      <p:sp>
        <p:nvSpPr>
          <p:cNvPr id="6153" name="TextBox 6152">
            <a:extLst>
              <a:ext uri="{FF2B5EF4-FFF2-40B4-BE49-F238E27FC236}">
                <a16:creationId xmlns:a16="http://schemas.microsoft.com/office/drawing/2014/main" id="{47030A4D-0159-027E-A507-DBB8F7F8FCD3}"/>
              </a:ext>
            </a:extLst>
          </p:cNvPr>
          <p:cNvSpPr txBox="1"/>
          <p:nvPr/>
        </p:nvSpPr>
        <p:spPr>
          <a:xfrm>
            <a:off x="6800346" y="2785642"/>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P. RO 02</a:t>
            </a:r>
          </a:p>
        </p:txBody>
      </p:sp>
      <p:sp>
        <p:nvSpPr>
          <p:cNvPr id="6155" name="TextBox 6154">
            <a:extLst>
              <a:ext uri="{FF2B5EF4-FFF2-40B4-BE49-F238E27FC236}">
                <a16:creationId xmlns:a16="http://schemas.microsoft.com/office/drawing/2014/main" id="{E496C1F8-3DF6-633A-B3B1-D21895D0EF80}"/>
              </a:ext>
            </a:extLst>
          </p:cNvPr>
          <p:cNvSpPr txBox="1"/>
          <p:nvPr/>
        </p:nvSpPr>
        <p:spPr>
          <a:xfrm>
            <a:off x="4506941" y="1110710"/>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RO 01</a:t>
            </a:r>
          </a:p>
        </p:txBody>
      </p:sp>
      <p:sp>
        <p:nvSpPr>
          <p:cNvPr id="6156" name="TextBox 6155">
            <a:extLst>
              <a:ext uri="{FF2B5EF4-FFF2-40B4-BE49-F238E27FC236}">
                <a16:creationId xmlns:a16="http://schemas.microsoft.com/office/drawing/2014/main" id="{D22F0DAD-1514-DEC9-D93E-B12340CB4A72}"/>
              </a:ext>
            </a:extLst>
          </p:cNvPr>
          <p:cNvSpPr txBox="1"/>
          <p:nvPr/>
        </p:nvSpPr>
        <p:spPr>
          <a:xfrm>
            <a:off x="8977885" y="1110710"/>
            <a:ext cx="808865" cy="276999"/>
          </a:xfrm>
          <a:prstGeom prst="rect">
            <a:avLst/>
          </a:prstGeom>
          <a:noFill/>
          <a:ln>
            <a:solidFill>
              <a:srgbClr val="7030A0"/>
            </a:solidFill>
          </a:ln>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200">
                <a:solidFill>
                  <a:srgbClr val="7030A0"/>
                </a:solidFill>
              </a:rPr>
              <a:t>RO 02</a:t>
            </a:r>
          </a:p>
        </p:txBody>
      </p:sp>
      <p:sp>
        <p:nvSpPr>
          <p:cNvPr id="6162" name="TextBox 6161">
            <a:extLst>
              <a:ext uri="{FF2B5EF4-FFF2-40B4-BE49-F238E27FC236}">
                <a16:creationId xmlns:a16="http://schemas.microsoft.com/office/drawing/2014/main" id="{AC80B0F3-A6F7-2A64-81AD-50561F3C81F8}"/>
              </a:ext>
            </a:extLst>
          </p:cNvPr>
          <p:cNvSpPr txBox="1"/>
          <p:nvPr/>
        </p:nvSpPr>
        <p:spPr>
          <a:xfrm>
            <a:off x="113850" y="551554"/>
            <a:ext cx="1230134"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ĐỘ CHÊNH ÁP</a:t>
            </a:r>
          </a:p>
        </p:txBody>
      </p:sp>
      <p:cxnSp>
        <p:nvCxnSpPr>
          <p:cNvPr id="6164" name="Straight Connector 6163">
            <a:extLst>
              <a:ext uri="{FF2B5EF4-FFF2-40B4-BE49-F238E27FC236}">
                <a16:creationId xmlns:a16="http://schemas.microsoft.com/office/drawing/2014/main" id="{37BBDBA4-FD45-B2AA-67B6-FD0E53B66E35}"/>
              </a:ext>
            </a:extLst>
          </p:cNvPr>
          <p:cNvCxnSpPr/>
          <p:nvPr/>
        </p:nvCxnSpPr>
        <p:spPr>
          <a:xfrm>
            <a:off x="218582" y="857693"/>
            <a:ext cx="499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3A91A5-88AB-FC55-A851-6A2CC1014345}"/>
              </a:ext>
            </a:extLst>
          </p:cNvPr>
          <p:cNvSpPr txBox="1"/>
          <p:nvPr/>
        </p:nvSpPr>
        <p:spPr>
          <a:xfrm>
            <a:off x="422630" y="4115354"/>
            <a:ext cx="11366379" cy="617733"/>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nSpc>
                <a:spcPct val="150000"/>
              </a:lnSpc>
            </a:pPr>
            <a:r>
              <a:rPr lang="en-US" sz="1200">
                <a:solidFill>
                  <a:schemeClr val="accent2">
                    <a:lumMod val="75000"/>
                  </a:schemeClr>
                </a:solidFill>
              </a:rPr>
              <a:t>Độ chênh áp giữa P1 – P2 = 0.5 – 1 bar. </a:t>
            </a:r>
            <a:r>
              <a:rPr lang="en-US" sz="1200" b="0">
                <a:solidFill>
                  <a:schemeClr val="tx1">
                    <a:lumMod val="85000"/>
                    <a:lumOff val="15000"/>
                  </a:schemeClr>
                </a:solidFill>
              </a:rPr>
              <a:t>Nó thể hiện mức độ tắc nghẽn của lõi lọc tinh trước RO. Đồng thời, khi lõi lọc tinh bị tắc nghẽn, dẫn đến không đủ nước cấp vào hệ RO</a:t>
            </a:r>
          </a:p>
          <a:p>
            <a:pPr>
              <a:lnSpc>
                <a:spcPct val="150000"/>
              </a:lnSpc>
            </a:pPr>
            <a:r>
              <a:rPr lang="en-US" sz="1200" b="0">
                <a:solidFill>
                  <a:schemeClr val="tx1">
                    <a:lumMod val="85000"/>
                    <a:lumOff val="15000"/>
                  </a:schemeClr>
                </a:solidFill>
              </a:rPr>
              <a:t>Điều đó cho thấy, </a:t>
            </a:r>
            <a:r>
              <a:rPr lang="en-US" sz="1200">
                <a:solidFill>
                  <a:schemeClr val="accent2">
                    <a:lumMod val="75000"/>
                  </a:schemeClr>
                </a:solidFill>
              </a:rPr>
              <a:t>áp suất P2 &gt; 0 bar</a:t>
            </a:r>
            <a:r>
              <a:rPr lang="en-US" sz="1200" b="0">
                <a:solidFill>
                  <a:schemeClr val="accent2">
                    <a:lumMod val="75000"/>
                  </a:schemeClr>
                </a:solidFill>
              </a:rPr>
              <a:t> </a:t>
            </a:r>
            <a:r>
              <a:rPr lang="en-US" sz="1200" b="0">
                <a:solidFill>
                  <a:schemeClr val="tx1">
                    <a:lumMod val="85000"/>
                    <a:lumOff val="15000"/>
                  </a:schemeClr>
                </a:solidFill>
              </a:rPr>
              <a:t>trong mọi trường hợp khi bơm đang chạy. Áp lực dương có nghĩa là đáp ứng đủ nước cho bơm và hệ RO </a:t>
            </a:r>
          </a:p>
        </p:txBody>
      </p:sp>
      <p:sp>
        <p:nvSpPr>
          <p:cNvPr id="3" name="TextBox 2">
            <a:extLst>
              <a:ext uri="{FF2B5EF4-FFF2-40B4-BE49-F238E27FC236}">
                <a16:creationId xmlns:a16="http://schemas.microsoft.com/office/drawing/2014/main" id="{2BB869FC-E0BB-71DF-71D9-E742F8279C49}"/>
              </a:ext>
            </a:extLst>
          </p:cNvPr>
          <p:cNvSpPr txBox="1"/>
          <p:nvPr/>
        </p:nvSpPr>
        <p:spPr>
          <a:xfrm>
            <a:off x="422630" y="4825581"/>
            <a:ext cx="11366379" cy="617733"/>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nSpc>
                <a:spcPct val="150000"/>
              </a:lnSpc>
            </a:pPr>
            <a:r>
              <a:rPr lang="en-US" sz="1200">
                <a:solidFill>
                  <a:schemeClr val="accent2">
                    <a:lumMod val="75000"/>
                  </a:schemeClr>
                </a:solidFill>
              </a:rPr>
              <a:t>Áp suất P3 = 6 – 15 bar: </a:t>
            </a:r>
            <a:r>
              <a:rPr lang="en-US" sz="1200" b="0">
                <a:solidFill>
                  <a:schemeClr val="tx1">
                    <a:lumMod val="85000"/>
                    <a:lumOff val="15000"/>
                  </a:schemeClr>
                </a:solidFill>
              </a:rPr>
              <a:t>Là áp suất làm việc bình thường dành cho màng thấp áp và cao áp. Đối với màng thấp áp (6-8 bar) và (8 – 15 bar) đối với màng cao áp.</a:t>
            </a:r>
          </a:p>
          <a:p>
            <a:pPr>
              <a:lnSpc>
                <a:spcPct val="150000"/>
              </a:lnSpc>
            </a:pPr>
            <a:r>
              <a:rPr lang="en-US" sz="1200" b="0">
                <a:solidFill>
                  <a:schemeClr val="tx1">
                    <a:lumMod val="85000"/>
                    <a:lumOff val="15000"/>
                  </a:schemeClr>
                </a:solidFill>
              </a:rPr>
              <a:t>Nếu chạy với áp suất lớn hơn 15 bar, cần xem xét các yếu tố về chất lượng nước, thiết kế của hệ thống.</a:t>
            </a:r>
          </a:p>
        </p:txBody>
      </p:sp>
      <p:sp>
        <p:nvSpPr>
          <p:cNvPr id="4" name="TextBox 3">
            <a:extLst>
              <a:ext uri="{FF2B5EF4-FFF2-40B4-BE49-F238E27FC236}">
                <a16:creationId xmlns:a16="http://schemas.microsoft.com/office/drawing/2014/main" id="{8DC6B06E-7E08-0E8C-94F7-6DFEE625E28E}"/>
              </a:ext>
            </a:extLst>
          </p:cNvPr>
          <p:cNvSpPr txBox="1"/>
          <p:nvPr/>
        </p:nvSpPr>
        <p:spPr>
          <a:xfrm>
            <a:off x="422630" y="5513670"/>
            <a:ext cx="11366379" cy="34073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nSpc>
                <a:spcPct val="150000"/>
              </a:lnSpc>
            </a:pPr>
            <a:r>
              <a:rPr lang="en-US" sz="1200">
                <a:solidFill>
                  <a:schemeClr val="accent2">
                    <a:lumMod val="75000"/>
                  </a:schemeClr>
                </a:solidFill>
              </a:rPr>
              <a:t>Độ chênh áp P3 – P4 = 0.5 – 1 bar: </a:t>
            </a:r>
            <a:r>
              <a:rPr lang="en-US" sz="1200" b="0">
                <a:solidFill>
                  <a:schemeClr val="tx1">
                    <a:lumMod val="85000"/>
                    <a:lumOff val="15000"/>
                  </a:schemeClr>
                </a:solidFill>
              </a:rPr>
              <a:t>Đây là mức chênh áp của hệ thống RO. Nếu chênh áp lớn, có nghĩ là màng bị tắc nghẽn hoặc thiết kế có vấn đề</a:t>
            </a:r>
          </a:p>
        </p:txBody>
      </p:sp>
      <p:sp>
        <p:nvSpPr>
          <p:cNvPr id="5" name="TextBox 4">
            <a:extLst>
              <a:ext uri="{FF2B5EF4-FFF2-40B4-BE49-F238E27FC236}">
                <a16:creationId xmlns:a16="http://schemas.microsoft.com/office/drawing/2014/main" id="{2D628C13-E95B-47A6-050B-DE26E81172DE}"/>
              </a:ext>
            </a:extLst>
          </p:cNvPr>
          <p:cNvSpPr txBox="1"/>
          <p:nvPr/>
        </p:nvSpPr>
        <p:spPr>
          <a:xfrm>
            <a:off x="422630" y="5977437"/>
            <a:ext cx="11366379" cy="34073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nSpc>
                <a:spcPct val="150000"/>
              </a:lnSpc>
            </a:pPr>
            <a:r>
              <a:rPr lang="en-US" sz="1200">
                <a:solidFill>
                  <a:schemeClr val="accent2">
                    <a:lumMod val="75000"/>
                  </a:schemeClr>
                </a:solidFill>
              </a:rPr>
              <a:t>Áp suất P8:</a:t>
            </a:r>
            <a:r>
              <a:rPr lang="en-US" sz="1200" b="0">
                <a:solidFill>
                  <a:schemeClr val="accent2">
                    <a:lumMod val="75000"/>
                  </a:schemeClr>
                </a:solidFill>
              </a:rPr>
              <a:t> </a:t>
            </a:r>
            <a:r>
              <a:rPr lang="en-US" sz="1200" b="0">
                <a:solidFill>
                  <a:schemeClr val="tx1">
                    <a:lumMod val="85000"/>
                    <a:lumOff val="15000"/>
                  </a:schemeClr>
                </a:solidFill>
              </a:rPr>
              <a:t>là đầu ra của hệ RO luôn phải đảm bảo nhỏ nhất có thể để dòng nước được lưu thông tốt và đảm bảo chất lượng nhất.</a:t>
            </a:r>
          </a:p>
        </p:txBody>
      </p:sp>
      <p:sp>
        <p:nvSpPr>
          <p:cNvPr id="6" name="TextBox 5">
            <a:extLst>
              <a:ext uri="{FF2B5EF4-FFF2-40B4-BE49-F238E27FC236}">
                <a16:creationId xmlns:a16="http://schemas.microsoft.com/office/drawing/2014/main" id="{EEA2F64F-98B3-A207-ECAE-D14B1DE7B405}"/>
              </a:ext>
            </a:extLst>
          </p:cNvPr>
          <p:cNvSpPr txBox="1"/>
          <p:nvPr/>
        </p:nvSpPr>
        <p:spPr>
          <a:xfrm>
            <a:off x="422630" y="3641471"/>
            <a:ext cx="1230134"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Một số lưu ý:</a:t>
            </a:r>
          </a:p>
        </p:txBody>
      </p:sp>
    </p:spTree>
    <p:extLst>
      <p:ext uri="{BB962C8B-B14F-4D97-AF65-F5344CB8AC3E}">
        <p14:creationId xmlns:p14="http://schemas.microsoft.com/office/powerpoint/2010/main" val="3898777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4" name="Freeform: Shape 13">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20" name="Freeform: Shape 19">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AC5B146-5055-CE27-90FA-AD9104E9DB81}"/>
              </a:ext>
            </a:extLst>
          </p:cNvPr>
          <p:cNvGrpSpPr/>
          <p:nvPr/>
        </p:nvGrpSpPr>
        <p:grpSpPr>
          <a:xfrm>
            <a:off x="843602" y="3056919"/>
            <a:ext cx="5187404" cy="1198316"/>
            <a:chOff x="843602" y="3056919"/>
            <a:chExt cx="5187404" cy="1198316"/>
          </a:xfrm>
        </p:grpSpPr>
        <p:sp>
          <p:nvSpPr>
            <p:cNvPr id="4" name="TextBox 3">
              <a:extLst>
                <a:ext uri="{FF2B5EF4-FFF2-40B4-BE49-F238E27FC236}">
                  <a16:creationId xmlns:a16="http://schemas.microsoft.com/office/drawing/2014/main" id="{9DFEE62B-4ADA-0512-E72F-8087DA7A2211}"/>
                </a:ext>
              </a:extLst>
            </p:cNvPr>
            <p:cNvSpPr txBox="1"/>
            <p:nvPr/>
          </p:nvSpPr>
          <p:spPr>
            <a:xfrm>
              <a:off x="843602" y="3056919"/>
              <a:ext cx="5187404" cy="90433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a:solidFill>
                    <a:schemeClr val="tx2"/>
                  </a:solidFill>
                  <a:latin typeface="+mj-lt"/>
                  <a:ea typeface="+mj-ea"/>
                  <a:cs typeface="+mj-cs"/>
                </a:rPr>
                <a:t>HỆ THỐNG RO LÀ GÌ</a:t>
              </a:r>
            </a:p>
          </p:txBody>
        </p:sp>
        <p:sp>
          <p:nvSpPr>
            <p:cNvPr id="2" name="TextBox 1">
              <a:extLst>
                <a:ext uri="{FF2B5EF4-FFF2-40B4-BE49-F238E27FC236}">
                  <a16:creationId xmlns:a16="http://schemas.microsoft.com/office/drawing/2014/main" id="{442AD5C7-4CC1-9866-439A-4C2B0CA6C80C}"/>
                </a:ext>
              </a:extLst>
            </p:cNvPr>
            <p:cNvSpPr txBox="1"/>
            <p:nvPr/>
          </p:nvSpPr>
          <p:spPr>
            <a:xfrm>
              <a:off x="1129372" y="3807201"/>
              <a:ext cx="4512169" cy="44803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b="1">
                  <a:solidFill>
                    <a:schemeClr val="tx2"/>
                  </a:solidFill>
                  <a:latin typeface="+mj-lt"/>
                  <a:ea typeface="+mj-ea"/>
                  <a:cs typeface="+mj-cs"/>
                </a:rPr>
                <a:t>CIP MÀNG RO</a:t>
              </a:r>
              <a:endParaRPr lang="en-US" b="1" kern="1200">
                <a:solidFill>
                  <a:schemeClr val="tx2"/>
                </a:solidFill>
                <a:latin typeface="+mj-lt"/>
                <a:ea typeface="+mj-ea"/>
                <a:cs typeface="+mj-cs"/>
              </a:endParaRPr>
            </a:p>
          </p:txBody>
        </p:sp>
        <p:cxnSp>
          <p:nvCxnSpPr>
            <p:cNvPr id="5" name="Straight Connector 4">
              <a:extLst>
                <a:ext uri="{FF2B5EF4-FFF2-40B4-BE49-F238E27FC236}">
                  <a16:creationId xmlns:a16="http://schemas.microsoft.com/office/drawing/2014/main" id="{7D28C76D-B707-D400-1205-4A6578254631}"/>
                </a:ext>
              </a:extLst>
            </p:cNvPr>
            <p:cNvCxnSpPr/>
            <p:nvPr/>
          </p:nvCxnSpPr>
          <p:spPr>
            <a:xfrm>
              <a:off x="1226458" y="3807201"/>
              <a:ext cx="4172857"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422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69B262-89AE-24EF-17A3-D76450A5FC8E}"/>
              </a:ext>
            </a:extLst>
          </p:cNvPr>
          <p:cNvSpPr txBox="1"/>
          <p:nvPr/>
        </p:nvSpPr>
        <p:spPr>
          <a:xfrm>
            <a:off x="79441" y="153512"/>
            <a:ext cx="527963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KHI NÀO CẦN CIP</a:t>
            </a:r>
          </a:p>
        </p:txBody>
      </p:sp>
      <p:sp>
        <p:nvSpPr>
          <p:cNvPr id="6" name="TextBox 5">
            <a:extLst>
              <a:ext uri="{FF2B5EF4-FFF2-40B4-BE49-F238E27FC236}">
                <a16:creationId xmlns:a16="http://schemas.microsoft.com/office/drawing/2014/main" id="{EEA2F64F-98B3-A207-ECAE-D14B1DE7B405}"/>
              </a:ext>
            </a:extLst>
          </p:cNvPr>
          <p:cNvSpPr txBox="1"/>
          <p:nvPr/>
        </p:nvSpPr>
        <p:spPr>
          <a:xfrm>
            <a:off x="232288" y="1788894"/>
            <a:ext cx="154201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Khi nào nên CIP:</a:t>
            </a:r>
          </a:p>
        </p:txBody>
      </p:sp>
      <p:pic>
        <p:nvPicPr>
          <p:cNvPr id="6180" name="Picture 6179">
            <a:extLst>
              <a:ext uri="{FF2B5EF4-FFF2-40B4-BE49-F238E27FC236}">
                <a16:creationId xmlns:a16="http://schemas.microsoft.com/office/drawing/2014/main" id="{8B13B057-C2F1-0246-B7D6-C89612422769}"/>
              </a:ext>
            </a:extLst>
          </p:cNvPr>
          <p:cNvPicPr>
            <a:picLocks noChangeAspect="1"/>
          </p:cNvPicPr>
          <p:nvPr/>
        </p:nvPicPr>
        <p:blipFill>
          <a:blip r:embed="rId2"/>
          <a:stretch>
            <a:fillRect/>
          </a:stretch>
        </p:blipFill>
        <p:spPr>
          <a:xfrm>
            <a:off x="232288" y="3836101"/>
            <a:ext cx="5282904" cy="2470345"/>
          </a:xfrm>
          <a:prstGeom prst="rect">
            <a:avLst/>
          </a:prstGeom>
          <a:ln>
            <a:solidFill>
              <a:srgbClr val="92D050"/>
            </a:solidFill>
          </a:ln>
        </p:spPr>
      </p:pic>
      <p:pic>
        <p:nvPicPr>
          <p:cNvPr id="6182" name="Picture 6181">
            <a:extLst>
              <a:ext uri="{FF2B5EF4-FFF2-40B4-BE49-F238E27FC236}">
                <a16:creationId xmlns:a16="http://schemas.microsoft.com/office/drawing/2014/main" id="{549C841F-20CF-1F48-B9FB-AF4AB38FA90C}"/>
              </a:ext>
            </a:extLst>
          </p:cNvPr>
          <p:cNvPicPr>
            <a:picLocks noChangeAspect="1"/>
          </p:cNvPicPr>
          <p:nvPr/>
        </p:nvPicPr>
        <p:blipFill>
          <a:blip r:embed="rId3"/>
          <a:stretch>
            <a:fillRect/>
          </a:stretch>
        </p:blipFill>
        <p:spPr>
          <a:xfrm>
            <a:off x="5691946" y="3833589"/>
            <a:ext cx="6108109" cy="2470345"/>
          </a:xfrm>
          <a:prstGeom prst="rect">
            <a:avLst/>
          </a:prstGeom>
        </p:spPr>
      </p:pic>
      <p:pic>
        <p:nvPicPr>
          <p:cNvPr id="6185" name="Picture 6184">
            <a:extLst>
              <a:ext uri="{FF2B5EF4-FFF2-40B4-BE49-F238E27FC236}">
                <a16:creationId xmlns:a16="http://schemas.microsoft.com/office/drawing/2014/main" id="{364B165B-E8A4-2BE5-BCA9-2E50FC836A4B}"/>
              </a:ext>
            </a:extLst>
          </p:cNvPr>
          <p:cNvPicPr>
            <a:picLocks noChangeAspect="1"/>
          </p:cNvPicPr>
          <p:nvPr/>
        </p:nvPicPr>
        <p:blipFill>
          <a:blip r:embed="rId4"/>
          <a:stretch>
            <a:fillRect/>
          </a:stretch>
        </p:blipFill>
        <p:spPr>
          <a:xfrm>
            <a:off x="1943719" y="338178"/>
            <a:ext cx="10015993" cy="3014240"/>
          </a:xfrm>
          <a:prstGeom prst="rect">
            <a:avLst/>
          </a:prstGeom>
        </p:spPr>
      </p:pic>
      <p:sp>
        <p:nvSpPr>
          <p:cNvPr id="2" name="TextBox 1">
            <a:extLst>
              <a:ext uri="{FF2B5EF4-FFF2-40B4-BE49-F238E27FC236}">
                <a16:creationId xmlns:a16="http://schemas.microsoft.com/office/drawing/2014/main" id="{013A91A5-88AB-FC55-A851-6A2CC1014345}"/>
              </a:ext>
            </a:extLst>
          </p:cNvPr>
          <p:cNvSpPr txBox="1"/>
          <p:nvPr/>
        </p:nvSpPr>
        <p:spPr>
          <a:xfrm>
            <a:off x="158645" y="2127167"/>
            <a:ext cx="3977536" cy="1171731"/>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nSpc>
                <a:spcPct val="150000"/>
              </a:lnSpc>
            </a:pPr>
            <a:r>
              <a:rPr lang="en-US" sz="1200">
                <a:solidFill>
                  <a:schemeClr val="accent2">
                    <a:lumMod val="75000"/>
                  </a:schemeClr>
                </a:solidFill>
              </a:rPr>
              <a:t>- Áp suất P3: </a:t>
            </a:r>
            <a:r>
              <a:rPr lang="en-US" sz="1200" b="0">
                <a:solidFill>
                  <a:schemeClr val="tx1"/>
                </a:solidFill>
              </a:rPr>
              <a:t>Tăng 10-15%</a:t>
            </a:r>
          </a:p>
          <a:p>
            <a:pPr>
              <a:lnSpc>
                <a:spcPct val="150000"/>
              </a:lnSpc>
            </a:pPr>
            <a:r>
              <a:rPr lang="en-US" sz="1200">
                <a:solidFill>
                  <a:schemeClr val="accent2">
                    <a:lumMod val="75000"/>
                  </a:schemeClr>
                </a:solidFill>
              </a:rPr>
              <a:t>- Dòng thấm (Permeate): </a:t>
            </a:r>
            <a:r>
              <a:rPr lang="en-US" sz="1200" b="0">
                <a:solidFill>
                  <a:schemeClr val="tx1"/>
                </a:solidFill>
              </a:rPr>
              <a:t>Giảm 10-15%</a:t>
            </a:r>
          </a:p>
          <a:p>
            <a:pPr>
              <a:lnSpc>
                <a:spcPct val="150000"/>
              </a:lnSpc>
            </a:pPr>
            <a:r>
              <a:rPr lang="en-US" sz="1200">
                <a:solidFill>
                  <a:schemeClr val="accent2">
                    <a:lumMod val="75000"/>
                  </a:schemeClr>
                </a:solidFill>
              </a:rPr>
              <a:t>- ĐDĐ dòng thấm (Conductivity): </a:t>
            </a:r>
            <a:r>
              <a:rPr lang="en-US" sz="1200" b="0">
                <a:solidFill>
                  <a:schemeClr val="tx1"/>
                </a:solidFill>
              </a:rPr>
              <a:t>Tăng 10-15%</a:t>
            </a:r>
          </a:p>
          <a:p>
            <a:pPr>
              <a:lnSpc>
                <a:spcPct val="150000"/>
              </a:lnSpc>
            </a:pPr>
            <a:r>
              <a:rPr lang="en-US" sz="1200">
                <a:solidFill>
                  <a:srgbClr val="FF0000"/>
                </a:solidFill>
              </a:rPr>
              <a:t>=&gt; Tham khảo thêm tại </a:t>
            </a:r>
            <a:r>
              <a:rPr lang="en-US" sz="1200">
                <a:solidFill>
                  <a:srgbClr val="FF0000"/>
                </a:solidFill>
                <a:hlinkClick r:id="rId5"/>
              </a:rPr>
              <a:t>Đây</a:t>
            </a:r>
            <a:endParaRPr lang="en-US" sz="1200">
              <a:solidFill>
                <a:srgbClr val="FF0000"/>
              </a:solidFill>
            </a:endParaRPr>
          </a:p>
        </p:txBody>
      </p:sp>
    </p:spTree>
    <p:extLst>
      <p:ext uri="{BB962C8B-B14F-4D97-AF65-F5344CB8AC3E}">
        <p14:creationId xmlns:p14="http://schemas.microsoft.com/office/powerpoint/2010/main" val="2177009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42586-4526-0D56-094C-8A01699FFA6F}"/>
              </a:ext>
            </a:extLst>
          </p:cNvPr>
          <p:cNvPicPr>
            <a:picLocks noChangeAspect="1"/>
          </p:cNvPicPr>
          <p:nvPr/>
        </p:nvPicPr>
        <p:blipFill>
          <a:blip r:embed="rId2"/>
          <a:stretch>
            <a:fillRect/>
          </a:stretch>
        </p:blipFill>
        <p:spPr>
          <a:xfrm>
            <a:off x="526294" y="256965"/>
            <a:ext cx="11139411" cy="3352324"/>
          </a:xfrm>
          <a:prstGeom prst="rect">
            <a:avLst/>
          </a:prstGeom>
        </p:spPr>
      </p:pic>
      <p:sp>
        <p:nvSpPr>
          <p:cNvPr id="5" name="TextBox 4">
            <a:extLst>
              <a:ext uri="{FF2B5EF4-FFF2-40B4-BE49-F238E27FC236}">
                <a16:creationId xmlns:a16="http://schemas.microsoft.com/office/drawing/2014/main" id="{7A33E1C8-906A-4210-A35C-85BC3A1251B8}"/>
              </a:ext>
            </a:extLst>
          </p:cNvPr>
          <p:cNvSpPr txBox="1"/>
          <p:nvPr/>
        </p:nvSpPr>
        <p:spPr>
          <a:xfrm>
            <a:off x="79441" y="153512"/>
            <a:ext cx="527963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TÍNH TOÁN HÓA CHẤT</a:t>
            </a:r>
          </a:p>
        </p:txBody>
      </p:sp>
      <p:cxnSp>
        <p:nvCxnSpPr>
          <p:cNvPr id="7" name="Straight Connector 6">
            <a:extLst>
              <a:ext uri="{FF2B5EF4-FFF2-40B4-BE49-F238E27FC236}">
                <a16:creationId xmlns:a16="http://schemas.microsoft.com/office/drawing/2014/main" id="{5B9EA569-B02C-77A2-D813-F7BEC7284BD1}"/>
              </a:ext>
            </a:extLst>
          </p:cNvPr>
          <p:cNvCxnSpPr>
            <a:cxnSpLocks/>
          </p:cNvCxnSpPr>
          <p:nvPr/>
        </p:nvCxnSpPr>
        <p:spPr>
          <a:xfrm>
            <a:off x="8916934" y="2786158"/>
            <a:ext cx="2748771"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9EEE2C-B738-056A-DAD5-AE2C68C83539}"/>
              </a:ext>
            </a:extLst>
          </p:cNvPr>
          <p:cNvCxnSpPr>
            <a:cxnSpLocks/>
          </p:cNvCxnSpPr>
          <p:nvPr/>
        </p:nvCxnSpPr>
        <p:spPr>
          <a:xfrm>
            <a:off x="8916934" y="1982222"/>
            <a:ext cx="2748771" cy="0"/>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E35337-2030-AE5F-2F5E-2A51C454DF29}"/>
              </a:ext>
            </a:extLst>
          </p:cNvPr>
          <p:cNvSpPr txBox="1"/>
          <p:nvPr/>
        </p:nvSpPr>
        <p:spPr>
          <a:xfrm>
            <a:off x="8978303" y="2859801"/>
            <a:ext cx="97576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solidFill>
                  <a:srgbClr val="00B0F0"/>
                </a:solidFill>
                <a:highlight>
                  <a:srgbClr val="00FF00"/>
                </a:highlight>
              </a:rPr>
              <a:t>Level: H1</a:t>
            </a:r>
          </a:p>
        </p:txBody>
      </p:sp>
      <p:sp>
        <p:nvSpPr>
          <p:cNvPr id="10" name="TextBox 9">
            <a:extLst>
              <a:ext uri="{FF2B5EF4-FFF2-40B4-BE49-F238E27FC236}">
                <a16:creationId xmlns:a16="http://schemas.microsoft.com/office/drawing/2014/main" id="{577CF296-F06B-C4F0-6EFB-908C931EA277}"/>
              </a:ext>
            </a:extLst>
          </p:cNvPr>
          <p:cNvSpPr txBox="1"/>
          <p:nvPr/>
        </p:nvSpPr>
        <p:spPr>
          <a:xfrm>
            <a:off x="8978302" y="2287672"/>
            <a:ext cx="97576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solidFill>
                  <a:srgbClr val="00B0F0"/>
                </a:solidFill>
                <a:highlight>
                  <a:srgbClr val="00FF00"/>
                </a:highlight>
              </a:rPr>
              <a:t>Level: H2</a:t>
            </a:r>
          </a:p>
        </p:txBody>
      </p:sp>
      <p:sp>
        <p:nvSpPr>
          <p:cNvPr id="13" name="TextBox 12">
            <a:extLst>
              <a:ext uri="{FF2B5EF4-FFF2-40B4-BE49-F238E27FC236}">
                <a16:creationId xmlns:a16="http://schemas.microsoft.com/office/drawing/2014/main" id="{E5C70D03-AB14-4DA0-FB67-61F5CACB3A64}"/>
              </a:ext>
            </a:extLst>
          </p:cNvPr>
          <p:cNvSpPr txBox="1"/>
          <p:nvPr/>
        </p:nvSpPr>
        <p:spPr>
          <a:xfrm>
            <a:off x="168617" y="3558853"/>
            <a:ext cx="1670721"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Tính toán hóa chất:</a:t>
            </a:r>
          </a:p>
        </p:txBody>
      </p:sp>
      <p:sp>
        <p:nvSpPr>
          <p:cNvPr id="15" name="TextBox 14">
            <a:extLst>
              <a:ext uri="{FF2B5EF4-FFF2-40B4-BE49-F238E27FC236}">
                <a16:creationId xmlns:a16="http://schemas.microsoft.com/office/drawing/2014/main" id="{97734082-1DE8-AF9A-6AAC-81C9409506AB}"/>
              </a:ext>
            </a:extLst>
          </p:cNvPr>
          <p:cNvSpPr txBox="1"/>
          <p:nvPr/>
        </p:nvSpPr>
        <p:spPr>
          <a:xfrm>
            <a:off x="168617" y="3939907"/>
            <a:ext cx="4223127" cy="2644250"/>
          </a:xfrm>
          <a:prstGeom prst="rect">
            <a:avLst/>
          </a:prstGeom>
          <a:noFill/>
        </p:spPr>
        <p:txBody>
          <a:bodyPr wrap="square">
            <a:spAutoFit/>
          </a:bodyPr>
          <a:lstStyle/>
          <a:p>
            <a:pPr lvl="0">
              <a:lnSpc>
                <a:spcPct val="150000"/>
              </a:lnSpc>
            </a:pPr>
            <a:r>
              <a:rPr lang="en-US" sz="1400">
                <a:effectLst/>
                <a:ea typeface="Times New Roman" panose="02020603050405020304" pitchFamily="18" charset="0"/>
                <a:cs typeface="Times New Roman" panose="02020603050405020304" pitchFamily="18" charset="0"/>
              </a:rPr>
              <a:t>Tổng thể tích dung dịch CIP tính như sau: </a:t>
            </a:r>
            <a:r>
              <a:rPr lang="en-US" sz="1400" b="1">
                <a:effectLst/>
                <a:highlight>
                  <a:srgbClr val="00FFFF"/>
                </a:highlight>
                <a:ea typeface="Times New Roman" panose="02020603050405020304" pitchFamily="18" charset="0"/>
                <a:cs typeface="Times New Roman" panose="02020603050405020304" pitchFamily="18" charset="0"/>
              </a:rPr>
              <a:t>V = 30 x N + V</a:t>
            </a:r>
            <a:r>
              <a:rPr lang="en-US" sz="1400" b="1" baseline="-25000">
                <a:effectLst/>
                <a:highlight>
                  <a:srgbClr val="00FFFF"/>
                </a:highlight>
                <a:ea typeface="Times New Roman" panose="02020603050405020304" pitchFamily="18" charset="0"/>
                <a:cs typeface="Times New Roman" panose="02020603050405020304" pitchFamily="18" charset="0"/>
              </a:rPr>
              <a:t>1</a:t>
            </a:r>
            <a:endParaRPr lang="en-US" sz="1400" b="1" baseline="-25000">
              <a:highlight>
                <a:srgbClr val="00FFFF"/>
              </a:highlight>
              <a:ea typeface="Times New Roman" panose="02020603050405020304" pitchFamily="18" charset="0"/>
              <a:cs typeface="Times New Roman" panose="02020603050405020304" pitchFamily="18" charset="0"/>
            </a:endParaRPr>
          </a:p>
          <a:p>
            <a:pPr lvl="0">
              <a:lnSpc>
                <a:spcPct val="150000"/>
              </a:lnSpc>
            </a:pPr>
            <a:r>
              <a:rPr lang="en-US" sz="1400" b="1">
                <a:effectLst/>
                <a:ea typeface="Times New Roman" panose="02020603050405020304" pitchFamily="18" charset="0"/>
                <a:cs typeface="Times New Roman" panose="02020603050405020304" pitchFamily="18" charset="0"/>
              </a:rPr>
              <a:t>Trong đó :</a:t>
            </a:r>
          </a:p>
          <a:p>
            <a:pPr lvl="0">
              <a:lnSpc>
                <a:spcPct val="150000"/>
              </a:lnSpc>
            </a:pPr>
            <a:r>
              <a:rPr lang="en-US" sz="1400">
                <a:effectLst/>
                <a:ea typeface="Times New Roman" panose="02020603050405020304" pitchFamily="18" charset="0"/>
                <a:cs typeface="Times New Roman" panose="02020603050405020304" pitchFamily="18" charset="0"/>
              </a:rPr>
              <a:t>+ 30 : là thể tích dung dịch CIP tính cho 1 màng, giá trị kinh nghiệm:  30 lít/1 màng RO</a:t>
            </a:r>
            <a:r>
              <a:rPr lang="en-US" sz="1400" b="1">
                <a:effectLst/>
                <a:ea typeface="Times New Roman" panose="02020603050405020304" pitchFamily="18" charset="0"/>
                <a:cs typeface="Times New Roman" panose="02020603050405020304" pitchFamily="18" charset="0"/>
              </a:rPr>
              <a:t> 8040</a:t>
            </a:r>
            <a:endParaRPr lang="en-US" sz="1400" b="1">
              <a:ea typeface="Times New Roman" panose="02020603050405020304" pitchFamily="18" charset="0"/>
              <a:cs typeface="Times New Roman" panose="02020603050405020304" pitchFamily="18" charset="0"/>
            </a:endParaRPr>
          </a:p>
          <a:p>
            <a:pPr lvl="0">
              <a:lnSpc>
                <a:spcPct val="150000"/>
              </a:lnSpc>
            </a:pPr>
            <a:r>
              <a:rPr lang="en-US" sz="1400">
                <a:effectLst/>
                <a:ea typeface="Times New Roman" panose="02020603050405020304" pitchFamily="18" charset="0"/>
                <a:cs typeface="Times New Roman" panose="02020603050405020304" pitchFamily="18" charset="0"/>
              </a:rPr>
              <a:t>+ N : số màng RO trong hệ thống cần rửa.</a:t>
            </a:r>
          </a:p>
          <a:p>
            <a:pPr lvl="0">
              <a:lnSpc>
                <a:spcPct val="150000"/>
              </a:lnSpc>
            </a:pPr>
            <a:r>
              <a:rPr lang="en-US" sz="1400">
                <a:effectLst/>
                <a:ea typeface="Times New Roman" panose="02020603050405020304" pitchFamily="18" charset="0"/>
                <a:cs typeface="Times New Roman" panose="02020603050405020304" pitchFamily="18" charset="0"/>
              </a:rPr>
              <a:t>+ V</a:t>
            </a:r>
            <a:r>
              <a:rPr lang="en-US" sz="1400" baseline="-25000">
                <a:effectLst/>
                <a:ea typeface="Times New Roman" panose="02020603050405020304" pitchFamily="18" charset="0"/>
                <a:cs typeface="Times New Roman" panose="02020603050405020304" pitchFamily="18" charset="0"/>
              </a:rPr>
              <a:t>1</a:t>
            </a:r>
            <a:r>
              <a:rPr lang="en-US" sz="1400">
                <a:effectLst/>
                <a:ea typeface="Times New Roman" panose="02020603050405020304" pitchFamily="18" charset="0"/>
                <a:cs typeface="Times New Roman" panose="02020603050405020304" pitchFamily="18" charset="0"/>
              </a:rPr>
              <a:t> : thể tích đường ống, bồn lọc, buồng bơm… từ bồn CIP đến hệ thống RO và quay trở lại. </a:t>
            </a:r>
          </a:p>
        </p:txBody>
      </p:sp>
      <p:grpSp>
        <p:nvGrpSpPr>
          <p:cNvPr id="19" name="Group 18">
            <a:extLst>
              <a:ext uri="{FF2B5EF4-FFF2-40B4-BE49-F238E27FC236}">
                <a16:creationId xmlns:a16="http://schemas.microsoft.com/office/drawing/2014/main" id="{8AE84BE9-9C8D-89FF-422B-A5EF508F9363}"/>
              </a:ext>
            </a:extLst>
          </p:cNvPr>
          <p:cNvGrpSpPr/>
          <p:nvPr/>
        </p:nvGrpSpPr>
        <p:grpSpPr>
          <a:xfrm>
            <a:off x="4453112" y="3553499"/>
            <a:ext cx="7570271" cy="3150987"/>
            <a:chOff x="4259943" y="3708109"/>
            <a:chExt cx="7570271" cy="2991026"/>
          </a:xfrm>
        </p:grpSpPr>
        <p:sp>
          <p:nvSpPr>
            <p:cNvPr id="18" name="Rectangle 17">
              <a:extLst>
                <a:ext uri="{FF2B5EF4-FFF2-40B4-BE49-F238E27FC236}">
                  <a16:creationId xmlns:a16="http://schemas.microsoft.com/office/drawing/2014/main" id="{E6562771-ED4D-4785-E0AD-92E4351FFFE8}"/>
                </a:ext>
              </a:extLst>
            </p:cNvPr>
            <p:cNvSpPr/>
            <p:nvPr/>
          </p:nvSpPr>
          <p:spPr>
            <a:xfrm>
              <a:off x="4259943" y="3861277"/>
              <a:ext cx="7570271" cy="28378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40B9609-094A-06FD-6C6C-1B45B5CF1DE9}"/>
                </a:ext>
              </a:extLst>
            </p:cNvPr>
            <p:cNvSpPr txBox="1"/>
            <p:nvPr/>
          </p:nvSpPr>
          <p:spPr>
            <a:xfrm>
              <a:off x="4443932" y="3708109"/>
              <a:ext cx="756321"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highlight>
                    <a:srgbClr val="FFFF00"/>
                  </a:highlight>
                </a:rPr>
                <a:t> MẸO: </a:t>
              </a:r>
            </a:p>
          </p:txBody>
        </p:sp>
        <p:sp>
          <p:nvSpPr>
            <p:cNvPr id="17" name="TextBox 16">
              <a:extLst>
                <a:ext uri="{FF2B5EF4-FFF2-40B4-BE49-F238E27FC236}">
                  <a16:creationId xmlns:a16="http://schemas.microsoft.com/office/drawing/2014/main" id="{47DB4E7A-B5EB-A62D-29BD-56DD69029EE6}"/>
                </a:ext>
              </a:extLst>
            </p:cNvPr>
            <p:cNvSpPr txBox="1"/>
            <p:nvPr/>
          </p:nvSpPr>
          <p:spPr>
            <a:xfrm>
              <a:off x="4443932" y="4015886"/>
              <a:ext cx="7324914" cy="1674754"/>
            </a:xfrm>
            <a:prstGeom prst="rect">
              <a:avLst/>
            </a:prstGeom>
            <a:noFill/>
          </p:spPr>
          <p:txBody>
            <a:bodyPr wrap="square">
              <a:spAutoFit/>
            </a:bodyPr>
            <a:lstStyle/>
            <a:p>
              <a:pPr lvl="0">
                <a:lnSpc>
                  <a:spcPct val="150000"/>
                </a:lnSpc>
              </a:pPr>
              <a:r>
                <a:rPr lang="en-US" sz="1400">
                  <a:effectLst/>
                  <a:ea typeface="Times New Roman" panose="02020603050405020304" pitchFamily="18" charset="0"/>
                  <a:cs typeface="Times New Roman" panose="02020603050405020304" pitchFamily="18" charset="0"/>
                </a:rPr>
                <a:t>Để tính được lượng dung dịch hóa chất cần pha, căn cứ vào Thể tích CIP Tank để tính toán:</a:t>
              </a:r>
              <a:br>
                <a:rPr lang="en-US" sz="1400">
                  <a:effectLst/>
                  <a:ea typeface="Times New Roman" panose="02020603050405020304" pitchFamily="18" charset="0"/>
                  <a:cs typeface="Times New Roman" panose="02020603050405020304" pitchFamily="18" charset="0"/>
                </a:rPr>
              </a:br>
              <a:r>
                <a:rPr lang="en-US" sz="1400" b="1">
                  <a:effectLst/>
                  <a:ea typeface="Times New Roman" panose="02020603050405020304" pitchFamily="18" charset="0"/>
                  <a:cs typeface="Times New Roman" panose="02020603050405020304" pitchFamily="18" charset="0"/>
                </a:rPr>
                <a:t>+ </a:t>
              </a:r>
              <a:r>
                <a:rPr lang="en-US" sz="1400" b="1">
                  <a:effectLst/>
                  <a:highlight>
                    <a:srgbClr val="00FF00"/>
                  </a:highlight>
                  <a:ea typeface="Times New Roman" panose="02020603050405020304" pitchFamily="18" charset="0"/>
                  <a:cs typeface="Times New Roman" panose="02020603050405020304" pitchFamily="18" charset="0"/>
                </a:rPr>
                <a:t>H1</a:t>
              </a:r>
              <a:r>
                <a:rPr lang="en-US" sz="1400" b="1">
                  <a:effectLst/>
                  <a:ea typeface="Times New Roman" panose="02020603050405020304" pitchFamily="18" charset="0"/>
                  <a:cs typeface="Times New Roman" panose="02020603050405020304" pitchFamily="18" charset="0"/>
                </a:rPr>
                <a:t>: </a:t>
              </a:r>
              <a:r>
                <a:rPr lang="en-US" sz="1400">
                  <a:effectLst/>
                  <a:ea typeface="Times New Roman" panose="02020603050405020304" pitchFamily="18" charset="0"/>
                  <a:cs typeface="Times New Roman" panose="02020603050405020304" pitchFamily="18" charset="0"/>
                </a:rPr>
                <a:t>Đây là mức tối thiểu phải duy trì để bơm CIP có thể chạy được. Nếu thấp hơn mức này, bơm CIP sẽ bị hút không khí vào.</a:t>
              </a:r>
            </a:p>
            <a:p>
              <a:pPr lvl="0">
                <a:lnSpc>
                  <a:spcPct val="150000"/>
                </a:lnSpc>
              </a:pPr>
              <a:r>
                <a:rPr lang="en-US" sz="1400" b="1">
                  <a:ea typeface="Times New Roman" panose="02020603050405020304" pitchFamily="18" charset="0"/>
                  <a:cs typeface="Times New Roman" panose="02020603050405020304" pitchFamily="18" charset="0"/>
                </a:rPr>
                <a:t>+ </a:t>
              </a:r>
              <a:r>
                <a:rPr lang="en-US" sz="1400" b="1">
                  <a:highlight>
                    <a:srgbClr val="00FF00"/>
                  </a:highlight>
                  <a:ea typeface="Times New Roman" panose="02020603050405020304" pitchFamily="18" charset="0"/>
                  <a:cs typeface="Times New Roman" panose="02020603050405020304" pitchFamily="18" charset="0"/>
                </a:rPr>
                <a:t>H2</a:t>
              </a:r>
              <a:r>
                <a:rPr lang="en-US" sz="1400" b="1">
                  <a:ea typeface="Times New Roman" panose="02020603050405020304" pitchFamily="18" charset="0"/>
                  <a:cs typeface="Times New Roman" panose="02020603050405020304" pitchFamily="18" charset="0"/>
                </a:rPr>
                <a:t>: </a:t>
              </a:r>
              <a:r>
                <a:rPr lang="en-US" sz="1400">
                  <a:ea typeface="Times New Roman" panose="02020603050405020304" pitchFamily="18" charset="0"/>
                  <a:cs typeface="Times New Roman" panose="02020603050405020304" pitchFamily="18" charset="0"/>
                </a:rPr>
                <a:t>Đây là thể tích cần dùng cho số lượng màng (30 lít x số màng 8 inch) và nhân thêm hệ số tính cho thể tích đường ống, vỏ màng.... Có thể lấy hệ số 1.1 – 1.2 để tính toán.</a:t>
              </a:r>
              <a:endParaRPr lang="en-US" sz="1400">
                <a:effectLst/>
                <a:ea typeface="Times New Roman" panose="02020603050405020304" pitchFamily="18" charset="0"/>
                <a:cs typeface="Times New Roman" panose="02020603050405020304" pitchFamily="18" charset="0"/>
              </a:endParaRPr>
            </a:p>
          </p:txBody>
        </p:sp>
      </p:grpSp>
      <p:sp>
        <p:nvSpPr>
          <p:cNvPr id="20" name="TextBox 19">
            <a:extLst>
              <a:ext uri="{FF2B5EF4-FFF2-40B4-BE49-F238E27FC236}">
                <a16:creationId xmlns:a16="http://schemas.microsoft.com/office/drawing/2014/main" id="{6674680F-00E9-7CB0-3257-0CDB11BD5CB8}"/>
              </a:ext>
            </a:extLst>
          </p:cNvPr>
          <p:cNvSpPr txBox="1"/>
          <p:nvPr/>
        </p:nvSpPr>
        <p:spPr>
          <a:xfrm>
            <a:off x="4637101" y="5642056"/>
            <a:ext cx="2999060" cy="1028423"/>
          </a:xfrm>
          <a:prstGeom prst="rect">
            <a:avLst/>
          </a:prstGeom>
          <a:noFill/>
        </p:spPr>
        <p:txBody>
          <a:bodyPr wrap="square">
            <a:spAutoFit/>
          </a:bodyPr>
          <a:lstStyle/>
          <a:p>
            <a:pPr lvl="0">
              <a:lnSpc>
                <a:spcPct val="150000"/>
              </a:lnSpc>
            </a:pPr>
            <a:r>
              <a:rPr lang="en-US" sz="1400" b="1">
                <a:effectLst/>
                <a:ea typeface="Times New Roman" panose="02020603050405020304" pitchFamily="18" charset="0"/>
                <a:cs typeface="Times New Roman" panose="02020603050405020304" pitchFamily="18" charset="0"/>
              </a:rPr>
              <a:t>Nồng độ hóa chất:</a:t>
            </a:r>
          </a:p>
          <a:p>
            <a:pPr lvl="0">
              <a:lnSpc>
                <a:spcPct val="150000"/>
              </a:lnSpc>
            </a:pPr>
            <a:r>
              <a:rPr lang="en-US" sz="1400">
                <a:ea typeface="Times New Roman" panose="02020603050405020304" pitchFamily="18" charset="0"/>
                <a:cs typeface="Times New Roman" panose="02020603050405020304" pitchFamily="18" charset="0"/>
              </a:rPr>
              <a:t>+ Đối với Hóa chất tính Axit: 2-3 %</a:t>
            </a:r>
          </a:p>
          <a:p>
            <a:pPr lvl="0">
              <a:lnSpc>
                <a:spcPct val="150000"/>
              </a:lnSpc>
            </a:pPr>
            <a:r>
              <a:rPr lang="en-US" sz="1400">
                <a:effectLst/>
                <a:ea typeface="Times New Roman" panose="02020603050405020304" pitchFamily="18" charset="0"/>
                <a:cs typeface="Times New Roman" panose="02020603050405020304" pitchFamily="18" charset="0"/>
              </a:rPr>
              <a:t>+ </a:t>
            </a:r>
            <a:r>
              <a:rPr lang="en-US" sz="1400">
                <a:ea typeface="Times New Roman" panose="02020603050405020304" pitchFamily="18" charset="0"/>
                <a:cs typeface="Times New Roman" panose="02020603050405020304" pitchFamily="18" charset="0"/>
              </a:rPr>
              <a:t>Đối với Hóa chất tính Kiềm: 2-3%</a:t>
            </a:r>
            <a:endParaRPr lang="en-US" sz="140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87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3216A-2AC6-9DA3-A714-F5B85489B4C4}"/>
              </a:ext>
            </a:extLst>
          </p:cNvPr>
          <p:cNvPicPr>
            <a:picLocks noChangeAspect="1"/>
          </p:cNvPicPr>
          <p:nvPr/>
        </p:nvPicPr>
        <p:blipFill>
          <a:blip r:embed="rId2"/>
          <a:stretch>
            <a:fillRect/>
          </a:stretch>
        </p:blipFill>
        <p:spPr>
          <a:xfrm>
            <a:off x="514628" y="411262"/>
            <a:ext cx="11162743" cy="3353091"/>
          </a:xfrm>
          <a:prstGeom prst="rect">
            <a:avLst/>
          </a:prstGeom>
        </p:spPr>
      </p:pic>
      <p:sp>
        <p:nvSpPr>
          <p:cNvPr id="5" name="TextBox 4">
            <a:extLst>
              <a:ext uri="{FF2B5EF4-FFF2-40B4-BE49-F238E27FC236}">
                <a16:creationId xmlns:a16="http://schemas.microsoft.com/office/drawing/2014/main" id="{7A33E1C8-906A-4210-A35C-85BC3A1251B8}"/>
              </a:ext>
            </a:extLst>
          </p:cNvPr>
          <p:cNvSpPr txBox="1"/>
          <p:nvPr/>
        </p:nvSpPr>
        <p:spPr>
          <a:xfrm>
            <a:off x="79441" y="153512"/>
            <a:ext cx="316698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QUY TRÌNH CIP</a:t>
            </a:r>
          </a:p>
        </p:txBody>
      </p:sp>
      <p:sp>
        <p:nvSpPr>
          <p:cNvPr id="3" name="TextBox 2">
            <a:extLst>
              <a:ext uri="{FF2B5EF4-FFF2-40B4-BE49-F238E27FC236}">
                <a16:creationId xmlns:a16="http://schemas.microsoft.com/office/drawing/2014/main" id="{53968EF1-7713-7F25-7191-DFD1C0FC952B}"/>
              </a:ext>
            </a:extLst>
          </p:cNvPr>
          <p:cNvSpPr txBox="1"/>
          <p:nvPr/>
        </p:nvSpPr>
        <p:spPr>
          <a:xfrm>
            <a:off x="526294" y="3609289"/>
            <a:ext cx="2996294"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Các bước cơ bản của 1 quy trình CIP:</a:t>
            </a:r>
          </a:p>
        </p:txBody>
      </p:sp>
      <p:pic>
        <p:nvPicPr>
          <p:cNvPr id="11" name="Picture 10">
            <a:extLst>
              <a:ext uri="{FF2B5EF4-FFF2-40B4-BE49-F238E27FC236}">
                <a16:creationId xmlns:a16="http://schemas.microsoft.com/office/drawing/2014/main" id="{72977455-584B-C761-E4B2-19F35996664D}"/>
              </a:ext>
            </a:extLst>
          </p:cNvPr>
          <p:cNvPicPr>
            <a:picLocks noChangeAspect="1"/>
          </p:cNvPicPr>
          <p:nvPr/>
        </p:nvPicPr>
        <p:blipFill>
          <a:blip r:embed="rId3"/>
          <a:stretch>
            <a:fillRect/>
          </a:stretch>
        </p:blipFill>
        <p:spPr>
          <a:xfrm>
            <a:off x="679449" y="4090306"/>
            <a:ext cx="11065329" cy="1986643"/>
          </a:xfrm>
          <a:prstGeom prst="rect">
            <a:avLst/>
          </a:prstGeom>
        </p:spPr>
      </p:pic>
      <p:sp>
        <p:nvSpPr>
          <p:cNvPr id="12" name="TextBox 11">
            <a:extLst>
              <a:ext uri="{FF2B5EF4-FFF2-40B4-BE49-F238E27FC236}">
                <a16:creationId xmlns:a16="http://schemas.microsoft.com/office/drawing/2014/main" id="{0B220A74-B403-CE8E-A1C4-AE802D2FA0CE}"/>
              </a:ext>
            </a:extLst>
          </p:cNvPr>
          <p:cNvSpPr txBox="1"/>
          <p:nvPr/>
        </p:nvSpPr>
        <p:spPr>
          <a:xfrm>
            <a:off x="635907" y="6292849"/>
            <a:ext cx="4600610"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solidFill>
                  <a:srgbClr val="FF0000"/>
                </a:solidFill>
              </a:rPr>
              <a:t>Tham khảo thêm tại:         </a:t>
            </a:r>
            <a:r>
              <a:rPr lang="en-US" sz="1400">
                <a:hlinkClick r:id="rId4"/>
              </a:rPr>
              <a:t>https:thuvien.lavasa.vn</a:t>
            </a:r>
            <a:endParaRPr lang="en-US" sz="1400"/>
          </a:p>
        </p:txBody>
      </p:sp>
      <p:sp>
        <p:nvSpPr>
          <p:cNvPr id="14" name="Isosceles Triangle 13">
            <a:extLst>
              <a:ext uri="{FF2B5EF4-FFF2-40B4-BE49-F238E27FC236}">
                <a16:creationId xmlns:a16="http://schemas.microsoft.com/office/drawing/2014/main" id="{3E6BEC1E-B4EA-1E66-43FC-5C3CA1D3039A}"/>
              </a:ext>
            </a:extLst>
          </p:cNvPr>
          <p:cNvSpPr/>
          <p:nvPr/>
        </p:nvSpPr>
        <p:spPr>
          <a:xfrm rot="5400000">
            <a:off x="2345451" y="6356023"/>
            <a:ext cx="203200" cy="181428"/>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116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4" name="Freeform: Shape 13">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20" name="Freeform: Shape 19">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AC5B146-5055-CE27-90FA-AD9104E9DB81}"/>
              </a:ext>
            </a:extLst>
          </p:cNvPr>
          <p:cNvGrpSpPr/>
          <p:nvPr/>
        </p:nvGrpSpPr>
        <p:grpSpPr>
          <a:xfrm>
            <a:off x="843602" y="3056919"/>
            <a:ext cx="5187404" cy="1198316"/>
            <a:chOff x="843602" y="3056919"/>
            <a:chExt cx="5187404" cy="1198316"/>
          </a:xfrm>
        </p:grpSpPr>
        <p:sp>
          <p:nvSpPr>
            <p:cNvPr id="4" name="TextBox 3">
              <a:extLst>
                <a:ext uri="{FF2B5EF4-FFF2-40B4-BE49-F238E27FC236}">
                  <a16:creationId xmlns:a16="http://schemas.microsoft.com/office/drawing/2014/main" id="{9DFEE62B-4ADA-0512-E72F-8087DA7A2211}"/>
                </a:ext>
              </a:extLst>
            </p:cNvPr>
            <p:cNvSpPr txBox="1"/>
            <p:nvPr/>
          </p:nvSpPr>
          <p:spPr>
            <a:xfrm>
              <a:off x="843602" y="3056919"/>
              <a:ext cx="5187404" cy="90433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a:solidFill>
                    <a:schemeClr val="tx2"/>
                  </a:solidFill>
                  <a:latin typeface="+mj-lt"/>
                  <a:ea typeface="+mj-ea"/>
                  <a:cs typeface="+mj-cs"/>
                </a:rPr>
                <a:t>HỆ THỐNG RO LÀ GÌ</a:t>
              </a:r>
            </a:p>
          </p:txBody>
        </p:sp>
        <p:sp>
          <p:nvSpPr>
            <p:cNvPr id="2" name="TextBox 1">
              <a:extLst>
                <a:ext uri="{FF2B5EF4-FFF2-40B4-BE49-F238E27FC236}">
                  <a16:creationId xmlns:a16="http://schemas.microsoft.com/office/drawing/2014/main" id="{442AD5C7-4CC1-9866-439A-4C2B0CA6C80C}"/>
                </a:ext>
              </a:extLst>
            </p:cNvPr>
            <p:cNvSpPr txBox="1"/>
            <p:nvPr/>
          </p:nvSpPr>
          <p:spPr>
            <a:xfrm>
              <a:off x="1129372" y="3807201"/>
              <a:ext cx="4512169" cy="44803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b="1" kern="1200">
                  <a:solidFill>
                    <a:schemeClr val="tx2"/>
                  </a:solidFill>
                  <a:latin typeface="+mj-lt"/>
                  <a:ea typeface="+mj-ea"/>
                  <a:cs typeface="+mj-cs"/>
                </a:rPr>
                <a:t>ĐÁNH GIÁ HỆ THỐNG RO</a:t>
              </a:r>
            </a:p>
          </p:txBody>
        </p:sp>
        <p:cxnSp>
          <p:nvCxnSpPr>
            <p:cNvPr id="5" name="Straight Connector 4">
              <a:extLst>
                <a:ext uri="{FF2B5EF4-FFF2-40B4-BE49-F238E27FC236}">
                  <a16:creationId xmlns:a16="http://schemas.microsoft.com/office/drawing/2014/main" id="{7D28C76D-B707-D400-1205-4A6578254631}"/>
                </a:ext>
              </a:extLst>
            </p:cNvPr>
            <p:cNvCxnSpPr/>
            <p:nvPr/>
          </p:nvCxnSpPr>
          <p:spPr>
            <a:xfrm>
              <a:off x="1226458" y="3807201"/>
              <a:ext cx="4172857"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1893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BFD4B-3D46-93D3-F983-22059CDE7BFE}"/>
              </a:ext>
            </a:extLst>
          </p:cNvPr>
          <p:cNvPicPr>
            <a:picLocks noChangeAspect="1"/>
          </p:cNvPicPr>
          <p:nvPr/>
        </p:nvPicPr>
        <p:blipFill>
          <a:blip r:embed="rId2"/>
          <a:stretch>
            <a:fillRect/>
          </a:stretch>
        </p:blipFill>
        <p:spPr>
          <a:xfrm>
            <a:off x="1409938" y="338178"/>
            <a:ext cx="8806405" cy="2650223"/>
          </a:xfrm>
          <a:prstGeom prst="rect">
            <a:avLst/>
          </a:prstGeom>
        </p:spPr>
      </p:pic>
      <p:sp>
        <p:nvSpPr>
          <p:cNvPr id="3" name="TextBox 2">
            <a:extLst>
              <a:ext uri="{FF2B5EF4-FFF2-40B4-BE49-F238E27FC236}">
                <a16:creationId xmlns:a16="http://schemas.microsoft.com/office/drawing/2014/main" id="{39F2DD5A-DA96-C8B3-680F-2839A47E2E97}"/>
              </a:ext>
            </a:extLst>
          </p:cNvPr>
          <p:cNvSpPr txBox="1"/>
          <p:nvPr/>
        </p:nvSpPr>
        <p:spPr>
          <a:xfrm>
            <a:off x="79441" y="153512"/>
            <a:ext cx="527963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TRÌNH TỰ THỰC HIỆN</a:t>
            </a:r>
          </a:p>
        </p:txBody>
      </p:sp>
      <p:pic>
        <p:nvPicPr>
          <p:cNvPr id="6" name="Picture 5">
            <a:extLst>
              <a:ext uri="{FF2B5EF4-FFF2-40B4-BE49-F238E27FC236}">
                <a16:creationId xmlns:a16="http://schemas.microsoft.com/office/drawing/2014/main" id="{1A3971FD-A686-20F0-2E18-8187CE177509}"/>
              </a:ext>
            </a:extLst>
          </p:cNvPr>
          <p:cNvPicPr>
            <a:picLocks noChangeAspect="1"/>
          </p:cNvPicPr>
          <p:nvPr/>
        </p:nvPicPr>
        <p:blipFill>
          <a:blip r:embed="rId3"/>
          <a:stretch>
            <a:fillRect/>
          </a:stretch>
        </p:blipFill>
        <p:spPr>
          <a:xfrm>
            <a:off x="432707" y="3661931"/>
            <a:ext cx="11326586" cy="3042557"/>
          </a:xfrm>
          <a:prstGeom prst="rect">
            <a:avLst/>
          </a:prstGeom>
        </p:spPr>
      </p:pic>
      <p:sp>
        <p:nvSpPr>
          <p:cNvPr id="7" name="Arrow: Chevron 6">
            <a:extLst>
              <a:ext uri="{FF2B5EF4-FFF2-40B4-BE49-F238E27FC236}">
                <a16:creationId xmlns:a16="http://schemas.microsoft.com/office/drawing/2014/main" id="{D6D330C0-F7D8-5599-1712-FB41B302548B}"/>
              </a:ext>
            </a:extLst>
          </p:cNvPr>
          <p:cNvSpPr/>
          <p:nvPr/>
        </p:nvSpPr>
        <p:spPr>
          <a:xfrm>
            <a:off x="1972535" y="3096470"/>
            <a:ext cx="1373968" cy="440599"/>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GẶP VÀ LẮNG NGHE</a:t>
            </a:r>
          </a:p>
        </p:txBody>
      </p:sp>
      <p:sp>
        <p:nvSpPr>
          <p:cNvPr id="8" name="Arrow: Chevron 7">
            <a:extLst>
              <a:ext uri="{FF2B5EF4-FFF2-40B4-BE49-F238E27FC236}">
                <a16:creationId xmlns:a16="http://schemas.microsoft.com/office/drawing/2014/main" id="{DC0C9C84-D5C2-48D7-A74D-5B423D9706E5}"/>
              </a:ext>
            </a:extLst>
          </p:cNvPr>
          <p:cNvSpPr/>
          <p:nvPr/>
        </p:nvSpPr>
        <p:spPr>
          <a:xfrm>
            <a:off x="3346503" y="3096470"/>
            <a:ext cx="1373968" cy="440599"/>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ĐÁNH GIÁ HIỆN TRẠNG</a:t>
            </a:r>
          </a:p>
        </p:txBody>
      </p:sp>
      <p:sp>
        <p:nvSpPr>
          <p:cNvPr id="9" name="Arrow: Chevron 8">
            <a:extLst>
              <a:ext uri="{FF2B5EF4-FFF2-40B4-BE49-F238E27FC236}">
                <a16:creationId xmlns:a16="http://schemas.microsoft.com/office/drawing/2014/main" id="{2B4EED92-2F75-F870-8445-459551846391}"/>
              </a:ext>
            </a:extLst>
          </p:cNvPr>
          <p:cNvSpPr/>
          <p:nvPr/>
        </p:nvSpPr>
        <p:spPr>
          <a:xfrm>
            <a:off x="4720471" y="3096470"/>
            <a:ext cx="1373968" cy="440599"/>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LẤY MẪU VỀ PHÂN TÍCH</a:t>
            </a:r>
          </a:p>
        </p:txBody>
      </p:sp>
      <p:sp>
        <p:nvSpPr>
          <p:cNvPr id="10" name="Arrow: Chevron 9">
            <a:extLst>
              <a:ext uri="{FF2B5EF4-FFF2-40B4-BE49-F238E27FC236}">
                <a16:creationId xmlns:a16="http://schemas.microsoft.com/office/drawing/2014/main" id="{66483939-7829-5FBD-9466-2F59F3CFA7C9}"/>
              </a:ext>
            </a:extLst>
          </p:cNvPr>
          <p:cNvSpPr/>
          <p:nvPr/>
        </p:nvSpPr>
        <p:spPr>
          <a:xfrm>
            <a:off x="6094439" y="3096470"/>
            <a:ext cx="1373968" cy="440599"/>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THÁO MÀNG RA XEM</a:t>
            </a:r>
          </a:p>
        </p:txBody>
      </p:sp>
      <p:sp>
        <p:nvSpPr>
          <p:cNvPr id="11" name="Arrow: Chevron 10">
            <a:extLst>
              <a:ext uri="{FF2B5EF4-FFF2-40B4-BE49-F238E27FC236}">
                <a16:creationId xmlns:a16="http://schemas.microsoft.com/office/drawing/2014/main" id="{3389DF6B-642A-548B-7228-F51744EF272D}"/>
              </a:ext>
            </a:extLst>
          </p:cNvPr>
          <p:cNvSpPr/>
          <p:nvPr/>
        </p:nvSpPr>
        <p:spPr>
          <a:xfrm>
            <a:off x="7468407" y="3096470"/>
            <a:ext cx="1373968" cy="440599"/>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CHẠY SOFTWARE</a:t>
            </a:r>
          </a:p>
        </p:txBody>
      </p:sp>
      <p:sp>
        <p:nvSpPr>
          <p:cNvPr id="12" name="Arrow: Chevron 11">
            <a:extLst>
              <a:ext uri="{FF2B5EF4-FFF2-40B4-BE49-F238E27FC236}">
                <a16:creationId xmlns:a16="http://schemas.microsoft.com/office/drawing/2014/main" id="{8FB25056-5F23-C1CB-AA9F-44245ADCF242}"/>
              </a:ext>
            </a:extLst>
          </p:cNvPr>
          <p:cNvSpPr/>
          <p:nvPr/>
        </p:nvSpPr>
        <p:spPr>
          <a:xfrm>
            <a:off x="8842375" y="3096470"/>
            <a:ext cx="1373968" cy="440599"/>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VIẾT REPORT</a:t>
            </a:r>
          </a:p>
        </p:txBody>
      </p:sp>
    </p:spTree>
    <p:extLst>
      <p:ext uri="{BB962C8B-B14F-4D97-AF65-F5344CB8AC3E}">
        <p14:creationId xmlns:p14="http://schemas.microsoft.com/office/powerpoint/2010/main" val="833328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BDA4F3-2EC7-7084-5179-C35BCC3B6352}"/>
              </a:ext>
            </a:extLst>
          </p:cNvPr>
          <p:cNvPicPr>
            <a:picLocks noChangeAspect="1"/>
          </p:cNvPicPr>
          <p:nvPr/>
        </p:nvPicPr>
        <p:blipFill rotWithShape="1">
          <a:blip r:embed="rId2"/>
          <a:srcRect l="11527" r="-1"/>
          <a:stretch/>
        </p:blipFill>
        <p:spPr>
          <a:xfrm>
            <a:off x="6124416" y="947323"/>
            <a:ext cx="5840779" cy="1986744"/>
          </a:xfrm>
          <a:prstGeom prst="rect">
            <a:avLst/>
          </a:prstGeom>
        </p:spPr>
      </p:pic>
      <p:sp>
        <p:nvSpPr>
          <p:cNvPr id="5" name="TextBox 4">
            <a:extLst>
              <a:ext uri="{FF2B5EF4-FFF2-40B4-BE49-F238E27FC236}">
                <a16:creationId xmlns:a16="http://schemas.microsoft.com/office/drawing/2014/main" id="{8AFA5615-9138-8184-35CE-0C2C8609EAB7}"/>
              </a:ext>
            </a:extLst>
          </p:cNvPr>
          <p:cNvSpPr txBox="1"/>
          <p:nvPr/>
        </p:nvSpPr>
        <p:spPr>
          <a:xfrm>
            <a:off x="79441" y="153511"/>
            <a:ext cx="4226552"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CẤU TRÚC 1 BÀI ĐÁNH GIÁ</a:t>
            </a:r>
          </a:p>
        </p:txBody>
      </p:sp>
      <p:sp>
        <p:nvSpPr>
          <p:cNvPr id="6" name="TextBox 5">
            <a:extLst>
              <a:ext uri="{FF2B5EF4-FFF2-40B4-BE49-F238E27FC236}">
                <a16:creationId xmlns:a16="http://schemas.microsoft.com/office/drawing/2014/main" id="{BB402576-D2B4-EE43-A2A4-092FBC69BD7D}"/>
              </a:ext>
            </a:extLst>
          </p:cNvPr>
          <p:cNvSpPr txBox="1"/>
          <p:nvPr/>
        </p:nvSpPr>
        <p:spPr>
          <a:xfrm>
            <a:off x="226805" y="1063703"/>
            <a:ext cx="5799921" cy="1997919"/>
          </a:xfrm>
          <a:prstGeom prst="rect">
            <a:avLst/>
          </a:prstGeom>
          <a:noFill/>
        </p:spPr>
        <p:txBody>
          <a:bodyPr wrap="square">
            <a:spAutoFit/>
          </a:bodyPr>
          <a:lstStyle/>
          <a:p>
            <a:pPr lvl="0">
              <a:lnSpc>
                <a:spcPct val="150000"/>
              </a:lnSpc>
            </a:pPr>
            <a:r>
              <a:rPr lang="en-US" sz="1400" b="1">
                <a:effectLst/>
                <a:ea typeface="Times New Roman" panose="02020603050405020304" pitchFamily="18" charset="0"/>
                <a:cs typeface="Times New Roman" panose="02020603050405020304" pitchFamily="18" charset="0"/>
              </a:rPr>
              <a:t>1. Hiện trạng hệ thống</a:t>
            </a:r>
          </a:p>
          <a:p>
            <a:pPr lvl="0">
              <a:lnSpc>
                <a:spcPct val="150000"/>
              </a:lnSpc>
            </a:pPr>
            <a:r>
              <a:rPr lang="en-US" sz="1400">
                <a:ea typeface="Times New Roman" panose="02020603050405020304" pitchFamily="18" charset="0"/>
                <a:cs typeface="Times New Roman" panose="02020603050405020304" pitchFamily="18" charset="0"/>
              </a:rPr>
              <a:t>Cần nêu được chi tiết các vấn đề đã thu thập được ở cuộc gặp với khách hàng và các vấn đề ghi nhận được ở bước Khảo sát hiện trạng.</a:t>
            </a:r>
          </a:p>
          <a:p>
            <a:pPr lvl="0">
              <a:lnSpc>
                <a:spcPct val="150000"/>
              </a:lnSpc>
            </a:pPr>
            <a:r>
              <a:rPr lang="en-US" sz="1400">
                <a:solidFill>
                  <a:srgbClr val="FF0000"/>
                </a:solidFill>
                <a:effectLst/>
                <a:ea typeface="Times New Roman" panose="02020603050405020304" pitchFamily="18" charset="0"/>
                <a:cs typeface="Times New Roman" panose="02020603050405020304" pitchFamily="18" charset="0"/>
              </a:rPr>
              <a:t>=&gt; Kh</a:t>
            </a:r>
            <a:r>
              <a:rPr lang="en-US" sz="1400">
                <a:solidFill>
                  <a:srgbClr val="FF0000"/>
                </a:solidFill>
                <a:ea typeface="Times New Roman" panose="02020603050405020304" pitchFamily="18" charset="0"/>
                <a:cs typeface="Times New Roman" panose="02020603050405020304" pitchFamily="18" charset="0"/>
              </a:rPr>
              <a:t>ách hàng đọc để có cái nhìn tổng quan về vấn đề của họ. Việc viết lại đúng hiện trạng cũng giúp ghi điểm với khách hàng ở việc hiểu rõ vấn đề mà khách hàng gặp phải.</a:t>
            </a:r>
            <a:endParaRPr lang="en-US" sz="1400">
              <a:solidFill>
                <a:srgbClr val="FF0000"/>
              </a:solidFill>
              <a:effectLs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2D66907-A044-1318-DB31-DA37FBCF5543}"/>
              </a:ext>
            </a:extLst>
          </p:cNvPr>
          <p:cNvSpPr txBox="1"/>
          <p:nvPr/>
        </p:nvSpPr>
        <p:spPr>
          <a:xfrm>
            <a:off x="226805" y="3158511"/>
            <a:ext cx="5799921" cy="2321085"/>
          </a:xfrm>
          <a:prstGeom prst="rect">
            <a:avLst/>
          </a:prstGeom>
          <a:noFill/>
        </p:spPr>
        <p:txBody>
          <a:bodyPr wrap="square">
            <a:spAutoFit/>
          </a:bodyPr>
          <a:lstStyle/>
          <a:p>
            <a:pPr lvl="0">
              <a:lnSpc>
                <a:spcPct val="150000"/>
              </a:lnSpc>
            </a:pPr>
            <a:r>
              <a:rPr lang="en-US" sz="1400" b="1">
                <a:effectLst/>
                <a:ea typeface="Times New Roman" panose="02020603050405020304" pitchFamily="18" charset="0"/>
                <a:cs typeface="Times New Roman" panose="02020603050405020304" pitchFamily="18" charset="0"/>
              </a:rPr>
              <a:t>2. Đánh giá chi tiết</a:t>
            </a:r>
          </a:p>
          <a:p>
            <a:pPr lvl="0">
              <a:lnSpc>
                <a:spcPct val="150000"/>
              </a:lnSpc>
            </a:pPr>
            <a:r>
              <a:rPr lang="en-US" sz="1400">
                <a:ea typeface="Times New Roman" panose="02020603050405020304" pitchFamily="18" charset="0"/>
                <a:cs typeface="Times New Roman" panose="02020603050405020304" pitchFamily="18" charset="0"/>
              </a:rPr>
              <a:t>Ở Bước này, cần kết hợp một cách có khoa học, có logic của vấn đề giữa Lý thuyết theo các Phần mềm thiết kế và Thực tế thu nhận được. Đưa ra các nhận định, đánh giá, kết luận cho từng vấn đề.</a:t>
            </a:r>
          </a:p>
          <a:p>
            <a:pPr lvl="0">
              <a:lnSpc>
                <a:spcPct val="150000"/>
              </a:lnSpc>
            </a:pPr>
            <a:r>
              <a:rPr lang="en-US" sz="1400">
                <a:solidFill>
                  <a:srgbClr val="FF0000"/>
                </a:solidFill>
                <a:effectLst/>
                <a:ea typeface="Times New Roman" panose="02020603050405020304" pitchFamily="18" charset="0"/>
                <a:cs typeface="Times New Roman" panose="02020603050405020304" pitchFamily="18" charset="0"/>
              </a:rPr>
              <a:t>=&gt; Cần mô tả đúng vấn đề, có căn cứ rõ ràng để thuyết phục khách hàng về vấn đề mà họ đang gặp. Bước này cực kỳ quan trọng vì nó cho phép mở ra các đề xuất xử lý và khiến khách hàng đồng ý.</a:t>
            </a:r>
          </a:p>
        </p:txBody>
      </p:sp>
      <p:sp>
        <p:nvSpPr>
          <p:cNvPr id="8" name="TextBox 7">
            <a:extLst>
              <a:ext uri="{FF2B5EF4-FFF2-40B4-BE49-F238E27FC236}">
                <a16:creationId xmlns:a16="http://schemas.microsoft.com/office/drawing/2014/main" id="{69A0FB96-EB08-9695-4AFE-D446C42F3E63}"/>
              </a:ext>
            </a:extLst>
          </p:cNvPr>
          <p:cNvSpPr txBox="1"/>
          <p:nvPr/>
        </p:nvSpPr>
        <p:spPr>
          <a:xfrm>
            <a:off x="226805" y="5576485"/>
            <a:ext cx="5799921" cy="1028423"/>
          </a:xfrm>
          <a:prstGeom prst="rect">
            <a:avLst/>
          </a:prstGeom>
          <a:noFill/>
        </p:spPr>
        <p:txBody>
          <a:bodyPr wrap="square">
            <a:spAutoFit/>
          </a:bodyPr>
          <a:lstStyle/>
          <a:p>
            <a:pPr lvl="0">
              <a:lnSpc>
                <a:spcPct val="150000"/>
              </a:lnSpc>
            </a:pPr>
            <a:r>
              <a:rPr lang="en-US" sz="1400" b="1">
                <a:effectLst/>
                <a:ea typeface="Times New Roman" panose="02020603050405020304" pitchFamily="18" charset="0"/>
                <a:cs typeface="Times New Roman" panose="02020603050405020304" pitchFamily="18" charset="0"/>
              </a:rPr>
              <a:t>3. Kết luận chung</a:t>
            </a:r>
          </a:p>
          <a:p>
            <a:pPr lvl="0">
              <a:lnSpc>
                <a:spcPct val="150000"/>
              </a:lnSpc>
            </a:pPr>
            <a:r>
              <a:rPr lang="en-US" sz="1400">
                <a:ea typeface="Times New Roman" panose="02020603050405020304" pitchFamily="18" charset="0"/>
                <a:cs typeface="Times New Roman" panose="02020603050405020304" pitchFamily="18" charset="0"/>
              </a:rPr>
              <a:t>Đến đây, có thể tổng hợp một số ý kiến chung về vấn đề của hệ thống để làm tiền đề cho bước đề xuất tiếp theo.</a:t>
            </a:r>
            <a:endParaRPr lang="en-US" sz="1400">
              <a:solidFill>
                <a:srgbClr val="FF0000"/>
              </a:solidFill>
              <a:effectLst/>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AF93EE8-D6CA-81EE-BF6C-432345924A2D}"/>
              </a:ext>
            </a:extLst>
          </p:cNvPr>
          <p:cNvSpPr txBox="1"/>
          <p:nvPr/>
        </p:nvSpPr>
        <p:spPr>
          <a:xfrm>
            <a:off x="6245221" y="2934067"/>
            <a:ext cx="5799921" cy="1997919"/>
          </a:xfrm>
          <a:prstGeom prst="rect">
            <a:avLst/>
          </a:prstGeom>
          <a:noFill/>
        </p:spPr>
        <p:txBody>
          <a:bodyPr wrap="square">
            <a:spAutoFit/>
          </a:bodyPr>
          <a:lstStyle/>
          <a:p>
            <a:pPr lvl="0">
              <a:lnSpc>
                <a:spcPct val="150000"/>
              </a:lnSpc>
            </a:pPr>
            <a:r>
              <a:rPr lang="en-US" sz="1400" b="1">
                <a:effectLst/>
                <a:ea typeface="Times New Roman" panose="02020603050405020304" pitchFamily="18" charset="0"/>
                <a:cs typeface="Times New Roman" panose="02020603050405020304" pitchFamily="18" charset="0"/>
              </a:rPr>
              <a:t>4. Đề xuất giải pháp</a:t>
            </a:r>
          </a:p>
          <a:p>
            <a:pPr lvl="0">
              <a:lnSpc>
                <a:spcPct val="150000"/>
              </a:lnSpc>
            </a:pPr>
            <a:r>
              <a:rPr lang="en-US" sz="1400">
                <a:ea typeface="Times New Roman" panose="02020603050405020304" pitchFamily="18" charset="0"/>
                <a:cs typeface="Times New Roman" panose="02020603050405020304" pitchFamily="18" charset="0"/>
              </a:rPr>
              <a:t>Dựa vào kết luận chung và các đánh giá phía trên, hãy đưa ra các Giải pháp phù hợp với vấn đề mà khách hàng đang gặp.</a:t>
            </a:r>
            <a:br>
              <a:rPr lang="en-US" sz="1400">
                <a:ea typeface="Times New Roman" panose="02020603050405020304" pitchFamily="18" charset="0"/>
                <a:cs typeface="Times New Roman" panose="02020603050405020304" pitchFamily="18" charset="0"/>
              </a:rPr>
            </a:br>
            <a:r>
              <a:rPr lang="en-US" sz="1400">
                <a:ea typeface="Times New Roman" panose="02020603050405020304" pitchFamily="18" charset="0"/>
                <a:cs typeface="Times New Roman" panose="02020603050405020304" pitchFamily="18" charset="0"/>
              </a:rPr>
              <a:t>Giải pháp có thể tính phí hoặc Miễn phí</a:t>
            </a:r>
          </a:p>
          <a:p>
            <a:pPr lvl="0">
              <a:lnSpc>
                <a:spcPct val="150000"/>
              </a:lnSpc>
            </a:pPr>
            <a:r>
              <a:rPr lang="en-US" sz="1400">
                <a:ea typeface="Times New Roman" panose="02020603050405020304" pitchFamily="18" charset="0"/>
                <a:cs typeface="Times New Roman" panose="02020603050405020304" pitchFamily="18" charset="0"/>
              </a:rPr>
              <a:t>Nếu giải pháp là tính phí, nên được chi tiết các nội dung có phí với khách hàng</a:t>
            </a:r>
            <a:endParaRPr lang="en-US" sz="1400">
              <a:effectLst/>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5F35A65-ADE5-779C-4BD2-FDC023CD7BDA}"/>
              </a:ext>
            </a:extLst>
          </p:cNvPr>
          <p:cNvSpPr txBox="1"/>
          <p:nvPr/>
        </p:nvSpPr>
        <p:spPr>
          <a:xfrm>
            <a:off x="6165275" y="5028875"/>
            <a:ext cx="5799921" cy="1674754"/>
          </a:xfrm>
          <a:prstGeom prst="rect">
            <a:avLst/>
          </a:prstGeom>
          <a:noFill/>
          <a:ln>
            <a:solidFill>
              <a:srgbClr val="FF0000"/>
            </a:solidFill>
          </a:ln>
        </p:spPr>
        <p:txBody>
          <a:bodyPr wrap="square">
            <a:spAutoFit/>
          </a:bodyPr>
          <a:lstStyle/>
          <a:p>
            <a:pPr lvl="0">
              <a:lnSpc>
                <a:spcPct val="150000"/>
              </a:lnSpc>
            </a:pPr>
            <a:r>
              <a:rPr lang="en-US" sz="1400" b="1">
                <a:solidFill>
                  <a:srgbClr val="0070C0"/>
                </a:solidFill>
                <a:effectLst/>
                <a:ea typeface="Times New Roman" panose="02020603050405020304" pitchFamily="18" charset="0"/>
                <a:cs typeface="Times New Roman" panose="02020603050405020304" pitchFamily="18" charset="0"/>
              </a:rPr>
              <a:t>MỤC TIÊU CỦA 1 BÀI ĐÁNH GIÁ</a:t>
            </a:r>
          </a:p>
          <a:p>
            <a:pPr lvl="0">
              <a:lnSpc>
                <a:spcPct val="150000"/>
              </a:lnSpc>
            </a:pPr>
            <a:r>
              <a:rPr lang="en-US" sz="1400">
                <a:solidFill>
                  <a:srgbClr val="0070C0"/>
                </a:solidFill>
                <a:ea typeface="Times New Roman" panose="02020603050405020304" pitchFamily="18" charset="0"/>
                <a:cs typeface="Times New Roman" panose="02020603050405020304" pitchFamily="18" charset="0"/>
              </a:rPr>
              <a:t>Dù là ở vấn đề nào, bài đánh giá cần thể hiện được các nội dung sau:</a:t>
            </a:r>
            <a:br>
              <a:rPr lang="en-US" sz="1400">
                <a:solidFill>
                  <a:srgbClr val="0070C0"/>
                </a:solidFill>
                <a:ea typeface="Times New Roman" panose="02020603050405020304" pitchFamily="18" charset="0"/>
                <a:cs typeface="Times New Roman" panose="02020603050405020304" pitchFamily="18" charset="0"/>
              </a:rPr>
            </a:br>
            <a:r>
              <a:rPr lang="en-US" sz="1400">
                <a:solidFill>
                  <a:srgbClr val="0070C0"/>
                </a:solidFill>
                <a:ea typeface="Times New Roman" panose="02020603050405020304" pitchFamily="18" charset="0"/>
                <a:cs typeface="Times New Roman" panose="02020603050405020304" pitchFamily="18" charset="0"/>
              </a:rPr>
              <a:t>+ Tính chuyên nghiệp</a:t>
            </a:r>
          </a:p>
          <a:p>
            <a:pPr lvl="0">
              <a:lnSpc>
                <a:spcPct val="150000"/>
              </a:lnSpc>
            </a:pPr>
            <a:r>
              <a:rPr lang="en-US" sz="1400">
                <a:solidFill>
                  <a:srgbClr val="0070C0"/>
                </a:solidFill>
                <a:effectLst/>
                <a:ea typeface="Times New Roman" panose="02020603050405020304" pitchFamily="18" charset="0"/>
                <a:cs typeface="Times New Roman" panose="02020603050405020304" pitchFamily="18" charset="0"/>
              </a:rPr>
              <a:t>+ </a:t>
            </a:r>
            <a:r>
              <a:rPr lang="en-US" sz="1400">
                <a:solidFill>
                  <a:srgbClr val="0070C0"/>
                </a:solidFill>
                <a:ea typeface="Times New Roman" panose="02020603050405020304" pitchFamily="18" charset="0"/>
                <a:cs typeface="Times New Roman" panose="02020603050405020304" pitchFamily="18" charset="0"/>
              </a:rPr>
              <a:t>Sự hiểu biết chuyên sâu</a:t>
            </a:r>
          </a:p>
          <a:p>
            <a:pPr lvl="0">
              <a:lnSpc>
                <a:spcPct val="150000"/>
              </a:lnSpc>
            </a:pPr>
            <a:r>
              <a:rPr lang="en-US" sz="1400">
                <a:solidFill>
                  <a:srgbClr val="0070C0"/>
                </a:solidFill>
                <a:effectLst/>
                <a:ea typeface="Times New Roman" panose="02020603050405020304" pitchFamily="18" charset="0"/>
                <a:cs typeface="Times New Roman" panose="02020603050405020304" pitchFamily="18" charset="0"/>
              </a:rPr>
              <a:t>+ Chi tiết, logic</a:t>
            </a:r>
            <a:r>
              <a:rPr lang="en-US" sz="1400">
                <a:solidFill>
                  <a:srgbClr val="0070C0"/>
                </a:solidFill>
                <a:ea typeface="Times New Roman" panose="02020603050405020304" pitchFamily="18" charset="0"/>
                <a:cs typeface="Times New Roman" panose="02020603050405020304" pitchFamily="18" charset="0"/>
              </a:rPr>
              <a:t>, dễ hiểu và có tính thuyết phục</a:t>
            </a:r>
            <a:endParaRPr lang="en-US" sz="1400">
              <a:solidFill>
                <a:srgbClr val="0070C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37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EDFAAC8F-0C2B-5B93-28BE-600C8C44799F}"/>
              </a:ext>
            </a:extLst>
          </p:cNvPr>
          <p:cNvGrpSpPr/>
          <p:nvPr/>
        </p:nvGrpSpPr>
        <p:grpSpPr>
          <a:xfrm>
            <a:off x="-1" y="559502"/>
            <a:ext cx="12192000" cy="2625870"/>
            <a:chOff x="0" y="5180975"/>
            <a:chExt cx="12192000" cy="1656744"/>
          </a:xfrm>
        </p:grpSpPr>
        <p:sp>
          <p:nvSpPr>
            <p:cNvPr id="61" name="Rectangle 60">
              <a:extLst>
                <a:ext uri="{FF2B5EF4-FFF2-40B4-BE49-F238E27FC236}">
                  <a16:creationId xmlns:a16="http://schemas.microsoft.com/office/drawing/2014/main" id="{31803977-6B30-7D2F-10DA-3BB44DC7696D}"/>
                </a:ext>
              </a:extLst>
            </p:cNvPr>
            <p:cNvSpPr/>
            <p:nvPr/>
          </p:nvSpPr>
          <p:spPr>
            <a:xfrm>
              <a:off x="0" y="5180975"/>
              <a:ext cx="12192000" cy="1649932"/>
            </a:xfrm>
            <a:prstGeom prst="rect">
              <a:avLst/>
            </a:prstGeom>
            <a:blipFill>
              <a:blip r:embed="rId2">
                <a:duotone>
                  <a:schemeClr val="bg2">
                    <a:shade val="45000"/>
                    <a:satMod val="135000"/>
                  </a:schemeClr>
                  <a:prstClr val="white"/>
                </a:duotone>
              </a:blip>
              <a:stretch>
                <a:fillRect/>
              </a:stretch>
            </a:blip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8280404-C314-26E0-0684-1EDC9D7DD19C}"/>
                </a:ext>
              </a:extLst>
            </p:cNvPr>
            <p:cNvSpPr/>
            <p:nvPr/>
          </p:nvSpPr>
          <p:spPr>
            <a:xfrm>
              <a:off x="0" y="5187787"/>
              <a:ext cx="12192000" cy="1649932"/>
            </a:xfrm>
            <a:prstGeom prst="rect">
              <a:avLst/>
            </a:prstGeom>
            <a:gradFill flip="none" rotWithShape="1">
              <a:gsLst>
                <a:gs pos="100000">
                  <a:schemeClr val="accent1">
                    <a:alpha val="62000"/>
                    <a:lumMod val="0"/>
                    <a:lumOff val="100000"/>
                  </a:schemeClr>
                </a:gs>
                <a:gs pos="0">
                  <a:srgbClr val="00B0F0">
                    <a:alpha val="47000"/>
                    <a:lumMod val="100000"/>
                  </a:srgbClr>
                </a:gs>
              </a:gsLst>
              <a:lin ang="10800000" scaled="1"/>
              <a:tileRect/>
            </a:gra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5" name="Straight Connector 114">
            <a:extLst>
              <a:ext uri="{FF2B5EF4-FFF2-40B4-BE49-F238E27FC236}">
                <a16:creationId xmlns:a16="http://schemas.microsoft.com/office/drawing/2014/main" id="{D6F78614-F1B4-6CA1-73B5-43A9E3895CF0}"/>
              </a:ext>
            </a:extLst>
          </p:cNvPr>
          <p:cNvCxnSpPr>
            <a:cxnSpLocks/>
          </p:cNvCxnSpPr>
          <p:nvPr/>
        </p:nvCxnSpPr>
        <p:spPr>
          <a:xfrm>
            <a:off x="2073726"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737219C-86CE-B6BE-A89A-59C49F33E5CA}"/>
              </a:ext>
            </a:extLst>
          </p:cNvPr>
          <p:cNvCxnSpPr>
            <a:cxnSpLocks/>
          </p:cNvCxnSpPr>
          <p:nvPr/>
        </p:nvCxnSpPr>
        <p:spPr>
          <a:xfrm>
            <a:off x="3662040"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031FEF4-928C-E353-66B4-E1D04A8B9BB0}"/>
              </a:ext>
            </a:extLst>
          </p:cNvPr>
          <p:cNvCxnSpPr>
            <a:cxnSpLocks/>
          </p:cNvCxnSpPr>
          <p:nvPr/>
        </p:nvCxnSpPr>
        <p:spPr>
          <a:xfrm>
            <a:off x="5336432"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D7EB02E-01C5-69E0-BEF2-59D68238FEB7}"/>
              </a:ext>
            </a:extLst>
          </p:cNvPr>
          <p:cNvCxnSpPr>
            <a:cxnSpLocks/>
          </p:cNvCxnSpPr>
          <p:nvPr/>
        </p:nvCxnSpPr>
        <p:spPr>
          <a:xfrm>
            <a:off x="7231955"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33E8664-EFF5-0CEA-C3D1-850ECE0A8E94}"/>
              </a:ext>
            </a:extLst>
          </p:cNvPr>
          <p:cNvCxnSpPr>
            <a:cxnSpLocks/>
          </p:cNvCxnSpPr>
          <p:nvPr/>
        </p:nvCxnSpPr>
        <p:spPr>
          <a:xfrm>
            <a:off x="9020077"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BD43261-5B25-C5E0-5BFA-8FA808DB4FC1}"/>
              </a:ext>
            </a:extLst>
          </p:cNvPr>
          <p:cNvCxnSpPr>
            <a:cxnSpLocks/>
          </p:cNvCxnSpPr>
          <p:nvPr/>
        </p:nvCxnSpPr>
        <p:spPr>
          <a:xfrm>
            <a:off x="10436597"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353795F-1E1B-B622-09EA-E997BEC94673}"/>
              </a:ext>
            </a:extLst>
          </p:cNvPr>
          <p:cNvCxnSpPr>
            <a:cxnSpLocks/>
          </p:cNvCxnSpPr>
          <p:nvPr/>
        </p:nvCxnSpPr>
        <p:spPr>
          <a:xfrm>
            <a:off x="2073726" y="3273269"/>
            <a:ext cx="2135" cy="489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7CF0C1B-8B16-5FB2-6042-9CC71C855E39}"/>
              </a:ext>
            </a:extLst>
          </p:cNvPr>
          <p:cNvCxnSpPr>
            <a:cxnSpLocks/>
          </p:cNvCxnSpPr>
          <p:nvPr/>
        </p:nvCxnSpPr>
        <p:spPr>
          <a:xfrm>
            <a:off x="3662040" y="3273269"/>
            <a:ext cx="2135" cy="489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3AA5E0C-228F-F0EF-D739-83690AE1F764}"/>
              </a:ext>
            </a:extLst>
          </p:cNvPr>
          <p:cNvCxnSpPr>
            <a:cxnSpLocks/>
          </p:cNvCxnSpPr>
          <p:nvPr/>
        </p:nvCxnSpPr>
        <p:spPr>
          <a:xfrm>
            <a:off x="5336432" y="3273269"/>
            <a:ext cx="2135" cy="489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96E50D4-4C3A-2861-7DA7-9A69831F74E9}"/>
              </a:ext>
            </a:extLst>
          </p:cNvPr>
          <p:cNvCxnSpPr>
            <a:cxnSpLocks/>
          </p:cNvCxnSpPr>
          <p:nvPr/>
        </p:nvCxnSpPr>
        <p:spPr>
          <a:xfrm>
            <a:off x="7229485" y="3273269"/>
            <a:ext cx="2135" cy="489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39ED9F3-3047-ABAA-1F2E-C6611C139E00}"/>
              </a:ext>
            </a:extLst>
          </p:cNvPr>
          <p:cNvCxnSpPr>
            <a:cxnSpLocks/>
            <a:stCxn id="9" idx="4"/>
            <a:endCxn id="17" idx="0"/>
          </p:cNvCxnSpPr>
          <p:nvPr/>
        </p:nvCxnSpPr>
        <p:spPr>
          <a:xfrm rot="5400000">
            <a:off x="890301" y="3265177"/>
            <a:ext cx="489177" cy="54754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7F8B32F4-2615-9EBA-74CA-684C3177DEC8}"/>
              </a:ext>
            </a:extLst>
          </p:cNvPr>
          <p:cNvCxnSpPr>
            <a:cxnSpLocks/>
          </p:cNvCxnSpPr>
          <p:nvPr/>
        </p:nvCxnSpPr>
        <p:spPr>
          <a:xfrm rot="5400000">
            <a:off x="8529331" y="3285080"/>
            <a:ext cx="510267" cy="48664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E09524E8-3427-214B-19CE-1133C8B3A821}"/>
              </a:ext>
            </a:extLst>
          </p:cNvPr>
          <p:cNvCxnSpPr>
            <a:cxnSpLocks/>
          </p:cNvCxnSpPr>
          <p:nvPr/>
        </p:nvCxnSpPr>
        <p:spPr>
          <a:xfrm rot="5400000">
            <a:off x="10013295" y="3345342"/>
            <a:ext cx="500415" cy="35627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BD9BAB7-CC9C-63F6-6CB3-F8E8A4DFF9A1}"/>
              </a:ext>
            </a:extLst>
          </p:cNvPr>
          <p:cNvSpPr txBox="1"/>
          <p:nvPr/>
        </p:nvSpPr>
        <p:spPr>
          <a:xfrm>
            <a:off x="5092788" y="80941"/>
            <a:ext cx="2063107"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XỬ LÝ NƯỚC LÀ GÌ?</a:t>
            </a:r>
            <a:endParaRPr lang="vi-VN" b="0"/>
          </a:p>
        </p:txBody>
      </p:sp>
      <p:cxnSp>
        <p:nvCxnSpPr>
          <p:cNvPr id="8" name="Straight Arrow Connector 7">
            <a:extLst>
              <a:ext uri="{FF2B5EF4-FFF2-40B4-BE49-F238E27FC236}">
                <a16:creationId xmlns:a16="http://schemas.microsoft.com/office/drawing/2014/main" id="{D6B5EA3B-0604-269A-DBD4-1DE357B5D486}"/>
              </a:ext>
            </a:extLst>
          </p:cNvPr>
          <p:cNvCxnSpPr>
            <a:cxnSpLocks/>
          </p:cNvCxnSpPr>
          <p:nvPr/>
        </p:nvCxnSpPr>
        <p:spPr>
          <a:xfrm>
            <a:off x="0" y="3190033"/>
            <a:ext cx="12192000" cy="0"/>
          </a:xfrm>
          <a:prstGeom prst="straightConnector1">
            <a:avLst/>
          </a:prstGeom>
          <a:ln w="38100">
            <a:solidFill>
              <a:srgbClr val="33CC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9618F8-215B-7441-EF06-FBE9757E1BE9}"/>
              </a:ext>
            </a:extLst>
          </p:cNvPr>
          <p:cNvSpPr/>
          <p:nvPr/>
        </p:nvSpPr>
        <p:spPr>
          <a:xfrm>
            <a:off x="1304333"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126BA-10AA-E867-C22F-0CAB59953309}"/>
              </a:ext>
            </a:extLst>
          </p:cNvPr>
          <p:cNvSpPr/>
          <p:nvPr/>
        </p:nvSpPr>
        <p:spPr>
          <a:xfrm>
            <a:off x="1969399"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E553FB-594D-1F84-C64A-3FA4849477DE}"/>
              </a:ext>
            </a:extLst>
          </p:cNvPr>
          <p:cNvSpPr/>
          <p:nvPr/>
        </p:nvSpPr>
        <p:spPr>
          <a:xfrm>
            <a:off x="3561869"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955F74-588A-C9FA-7C84-D9175EE3EC47}"/>
              </a:ext>
            </a:extLst>
          </p:cNvPr>
          <p:cNvSpPr/>
          <p:nvPr/>
        </p:nvSpPr>
        <p:spPr>
          <a:xfrm>
            <a:off x="5237851"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A50B13-C212-1CE9-E022-DA3540C3418A}"/>
              </a:ext>
            </a:extLst>
          </p:cNvPr>
          <p:cNvSpPr/>
          <p:nvPr/>
        </p:nvSpPr>
        <p:spPr>
          <a:xfrm>
            <a:off x="7127293"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35ACE0-7C14-15BA-2455-1B681534B3E3}"/>
              </a:ext>
            </a:extLst>
          </p:cNvPr>
          <p:cNvSpPr/>
          <p:nvPr/>
        </p:nvSpPr>
        <p:spPr>
          <a:xfrm>
            <a:off x="8915750"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E781BD1-FCFE-86F3-FF2C-BB3FCFCD41C3}"/>
              </a:ext>
            </a:extLst>
          </p:cNvPr>
          <p:cNvSpPr txBox="1"/>
          <p:nvPr/>
        </p:nvSpPr>
        <p:spPr>
          <a:xfrm>
            <a:off x="380117" y="4152683"/>
            <a:ext cx="1293395" cy="73866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Lắng</a:t>
            </a:r>
          </a:p>
          <a:p>
            <a:pPr marL="115888" indent="-115888">
              <a:buFont typeface="Arial" panose="020B0604020202020204" pitchFamily="34" charset="0"/>
              <a:buChar char="•"/>
            </a:pPr>
            <a:r>
              <a:rPr lang="en-US" sz="1400" b="0"/>
              <a:t>Lọc đĩa</a:t>
            </a:r>
          </a:p>
          <a:p>
            <a:pPr marL="115888" indent="-115888">
              <a:buFont typeface="Arial" panose="020B0604020202020204" pitchFamily="34" charset="0"/>
              <a:buChar char="•"/>
            </a:pPr>
            <a:r>
              <a:rPr lang="en-US" sz="1400" b="0"/>
              <a:t>Lọc cát</a:t>
            </a:r>
          </a:p>
        </p:txBody>
      </p:sp>
      <p:sp>
        <p:nvSpPr>
          <p:cNvPr id="17" name="TextBox 16">
            <a:extLst>
              <a:ext uri="{FF2B5EF4-FFF2-40B4-BE49-F238E27FC236}">
                <a16:creationId xmlns:a16="http://schemas.microsoft.com/office/drawing/2014/main" id="{E410708B-4F3F-D85B-1A3C-6A6B4B9BE5B9}"/>
              </a:ext>
            </a:extLst>
          </p:cNvPr>
          <p:cNvSpPr txBox="1"/>
          <p:nvPr/>
        </p:nvSpPr>
        <p:spPr>
          <a:xfrm>
            <a:off x="380117" y="3783537"/>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Thiết bị</a:t>
            </a:r>
            <a:endParaRPr lang="vi-VN" sz="1400" b="0"/>
          </a:p>
        </p:txBody>
      </p:sp>
      <p:cxnSp>
        <p:nvCxnSpPr>
          <p:cNvPr id="19" name="Straight Connector 18">
            <a:extLst>
              <a:ext uri="{FF2B5EF4-FFF2-40B4-BE49-F238E27FC236}">
                <a16:creationId xmlns:a16="http://schemas.microsoft.com/office/drawing/2014/main" id="{703942F4-D62F-9385-DB34-AD7C04B5EEF6}"/>
              </a:ext>
            </a:extLst>
          </p:cNvPr>
          <p:cNvCxnSpPr/>
          <p:nvPr/>
        </p:nvCxnSpPr>
        <p:spPr>
          <a:xfrm>
            <a:off x="478306" y="4066841"/>
            <a:ext cx="382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65E44AA-F96F-7598-4C3A-0098495E2AE0}"/>
              </a:ext>
            </a:extLst>
          </p:cNvPr>
          <p:cNvSpPr txBox="1"/>
          <p:nvPr/>
        </p:nvSpPr>
        <p:spPr>
          <a:xfrm>
            <a:off x="361819" y="1588463"/>
            <a:ext cx="1923922" cy="138499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a:t>
            </a:r>
          </a:p>
          <a:p>
            <a:pPr marL="115888" indent="-115888">
              <a:buFont typeface="Arial" panose="020B0604020202020204" pitchFamily="34" charset="0"/>
              <a:buChar char="•"/>
            </a:pPr>
            <a:r>
              <a:rPr lang="en-US" sz="1400" b="0"/>
              <a:t>Vi sinh vật</a:t>
            </a:r>
          </a:p>
          <a:p>
            <a:pPr marL="115888" indent="-115888">
              <a:buFont typeface="Arial" panose="020B0604020202020204" pitchFamily="34" charset="0"/>
              <a:buChar char="•"/>
            </a:pPr>
            <a:r>
              <a:rPr lang="en-US" sz="1400" b="0"/>
              <a:t>Hữu cơ</a:t>
            </a:r>
          </a:p>
          <a:p>
            <a:pPr marL="115888" indent="-115888">
              <a:buFont typeface="Arial" panose="020B0604020202020204" pitchFamily="34" charset="0"/>
              <a:buChar char="•"/>
            </a:pPr>
            <a:r>
              <a:rPr lang="en-US" sz="1400" b="0"/>
              <a:t>Clo</a:t>
            </a:r>
          </a:p>
          <a:p>
            <a:pPr marL="115888" indent="-115888">
              <a:buFont typeface="Arial" panose="020B0604020202020204" pitchFamily="34" charset="0"/>
              <a:buChar char="•"/>
            </a:pPr>
            <a:r>
              <a:rPr lang="en-US" sz="1400" b="0"/>
              <a:t>Độ cứng</a:t>
            </a:r>
          </a:p>
        </p:txBody>
      </p:sp>
      <p:sp>
        <p:nvSpPr>
          <p:cNvPr id="50" name="Oval 49">
            <a:extLst>
              <a:ext uri="{FF2B5EF4-FFF2-40B4-BE49-F238E27FC236}">
                <a16:creationId xmlns:a16="http://schemas.microsoft.com/office/drawing/2014/main" id="{DEE1353C-0377-8FC5-35A3-69DBE7D8D61C}"/>
              </a:ext>
            </a:extLst>
          </p:cNvPr>
          <p:cNvSpPr/>
          <p:nvPr/>
        </p:nvSpPr>
        <p:spPr>
          <a:xfrm>
            <a:off x="429581"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7D6950C-9E41-F61F-2904-568567F630F6}"/>
              </a:ext>
            </a:extLst>
          </p:cNvPr>
          <p:cNvSpPr/>
          <p:nvPr/>
        </p:nvSpPr>
        <p:spPr>
          <a:xfrm>
            <a:off x="10337309"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37A8D8A-0D17-586F-74F6-C938E762C59D}"/>
              </a:ext>
            </a:extLst>
          </p:cNvPr>
          <p:cNvSpPr txBox="1"/>
          <p:nvPr/>
        </p:nvSpPr>
        <p:spPr>
          <a:xfrm>
            <a:off x="1703812" y="4152683"/>
            <a:ext cx="649684"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UF</a:t>
            </a:r>
          </a:p>
        </p:txBody>
      </p:sp>
      <p:sp>
        <p:nvSpPr>
          <p:cNvPr id="55" name="TextBox 54">
            <a:extLst>
              <a:ext uri="{FF2B5EF4-FFF2-40B4-BE49-F238E27FC236}">
                <a16:creationId xmlns:a16="http://schemas.microsoft.com/office/drawing/2014/main" id="{D269CF7C-1907-7E53-A4EF-4D3015C8D926}"/>
              </a:ext>
            </a:extLst>
          </p:cNvPr>
          <p:cNvSpPr txBox="1"/>
          <p:nvPr/>
        </p:nvSpPr>
        <p:spPr>
          <a:xfrm>
            <a:off x="1691536" y="3783537"/>
            <a:ext cx="76864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Thiết bị</a:t>
            </a:r>
            <a:endParaRPr lang="vi-VN" sz="1400" b="0"/>
          </a:p>
        </p:txBody>
      </p:sp>
      <p:cxnSp>
        <p:nvCxnSpPr>
          <p:cNvPr id="56" name="Straight Connector 55">
            <a:extLst>
              <a:ext uri="{FF2B5EF4-FFF2-40B4-BE49-F238E27FC236}">
                <a16:creationId xmlns:a16="http://schemas.microsoft.com/office/drawing/2014/main" id="{31EED09A-19AF-ABE6-3175-92F2737FA2DA}"/>
              </a:ext>
            </a:extLst>
          </p:cNvPr>
          <p:cNvCxnSpPr/>
          <p:nvPr/>
        </p:nvCxnSpPr>
        <p:spPr>
          <a:xfrm>
            <a:off x="1802000" y="4066841"/>
            <a:ext cx="382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8BD5D6D-D7F2-747B-A376-A587868EDE17}"/>
              </a:ext>
            </a:extLst>
          </p:cNvPr>
          <p:cNvSpPr txBox="1"/>
          <p:nvPr/>
        </p:nvSpPr>
        <p:spPr>
          <a:xfrm>
            <a:off x="3337626" y="4152683"/>
            <a:ext cx="1361981"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Than hoạt tính</a:t>
            </a:r>
          </a:p>
        </p:txBody>
      </p:sp>
      <p:sp>
        <p:nvSpPr>
          <p:cNvPr id="71" name="TextBox 70">
            <a:extLst>
              <a:ext uri="{FF2B5EF4-FFF2-40B4-BE49-F238E27FC236}">
                <a16:creationId xmlns:a16="http://schemas.microsoft.com/office/drawing/2014/main" id="{72EBB95C-AB79-D7CE-F552-916732A203A8}"/>
              </a:ext>
            </a:extLst>
          </p:cNvPr>
          <p:cNvSpPr txBox="1"/>
          <p:nvPr/>
        </p:nvSpPr>
        <p:spPr>
          <a:xfrm>
            <a:off x="3325351" y="3783537"/>
            <a:ext cx="76864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Thiết bị</a:t>
            </a:r>
            <a:endParaRPr lang="vi-VN" sz="1400" b="0"/>
          </a:p>
        </p:txBody>
      </p:sp>
      <p:cxnSp>
        <p:nvCxnSpPr>
          <p:cNvPr id="72" name="Straight Connector 71">
            <a:extLst>
              <a:ext uri="{FF2B5EF4-FFF2-40B4-BE49-F238E27FC236}">
                <a16:creationId xmlns:a16="http://schemas.microsoft.com/office/drawing/2014/main" id="{2639EB93-E5D2-CFA9-B266-F550027C11CC}"/>
              </a:ext>
            </a:extLst>
          </p:cNvPr>
          <p:cNvCxnSpPr/>
          <p:nvPr/>
        </p:nvCxnSpPr>
        <p:spPr>
          <a:xfrm>
            <a:off x="3435815" y="4066841"/>
            <a:ext cx="382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60AA43E-0BFD-8446-FDB2-6A3FF8580A33}"/>
              </a:ext>
            </a:extLst>
          </p:cNvPr>
          <p:cNvSpPr txBox="1"/>
          <p:nvPr/>
        </p:nvSpPr>
        <p:spPr>
          <a:xfrm>
            <a:off x="5096706" y="4152683"/>
            <a:ext cx="1169080"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Làm mềm</a:t>
            </a:r>
          </a:p>
        </p:txBody>
      </p:sp>
      <p:sp>
        <p:nvSpPr>
          <p:cNvPr id="75" name="TextBox 74">
            <a:extLst>
              <a:ext uri="{FF2B5EF4-FFF2-40B4-BE49-F238E27FC236}">
                <a16:creationId xmlns:a16="http://schemas.microsoft.com/office/drawing/2014/main" id="{A0B7198D-01E0-1276-9AB1-83F0E0E7B92B}"/>
              </a:ext>
            </a:extLst>
          </p:cNvPr>
          <p:cNvSpPr txBox="1"/>
          <p:nvPr/>
        </p:nvSpPr>
        <p:spPr>
          <a:xfrm>
            <a:off x="5084430" y="3783537"/>
            <a:ext cx="76864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Thiết bị</a:t>
            </a:r>
            <a:endParaRPr lang="vi-VN" sz="1400" b="0"/>
          </a:p>
        </p:txBody>
      </p:sp>
      <p:cxnSp>
        <p:nvCxnSpPr>
          <p:cNvPr id="76" name="Straight Connector 75">
            <a:extLst>
              <a:ext uri="{FF2B5EF4-FFF2-40B4-BE49-F238E27FC236}">
                <a16:creationId xmlns:a16="http://schemas.microsoft.com/office/drawing/2014/main" id="{055317E8-6BE0-BCF1-61D0-490E710A2454}"/>
              </a:ext>
            </a:extLst>
          </p:cNvPr>
          <p:cNvCxnSpPr/>
          <p:nvPr/>
        </p:nvCxnSpPr>
        <p:spPr>
          <a:xfrm>
            <a:off x="5194894" y="4066841"/>
            <a:ext cx="382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12FDB13-BE33-1833-DB03-442A7FE3F504}"/>
              </a:ext>
            </a:extLst>
          </p:cNvPr>
          <p:cNvSpPr txBox="1"/>
          <p:nvPr/>
        </p:nvSpPr>
        <p:spPr>
          <a:xfrm>
            <a:off x="5084429" y="4398729"/>
            <a:ext cx="1877423" cy="73866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solidFill>
                  <a:srgbClr val="C00000"/>
                </a:solidFill>
              </a:rPr>
              <a:t>Đôi khi được thay thế bằng hóa chất Chống cáu cặn</a:t>
            </a:r>
          </a:p>
        </p:txBody>
      </p:sp>
      <p:sp>
        <p:nvSpPr>
          <p:cNvPr id="79" name="TextBox 78">
            <a:extLst>
              <a:ext uri="{FF2B5EF4-FFF2-40B4-BE49-F238E27FC236}">
                <a16:creationId xmlns:a16="http://schemas.microsoft.com/office/drawing/2014/main" id="{A731CFCA-C073-E8E1-6D85-E169728926B2}"/>
              </a:ext>
            </a:extLst>
          </p:cNvPr>
          <p:cNvSpPr txBox="1"/>
          <p:nvPr/>
        </p:nvSpPr>
        <p:spPr>
          <a:xfrm>
            <a:off x="6927696" y="4152683"/>
            <a:ext cx="1247983"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Lọc Catridge</a:t>
            </a:r>
          </a:p>
          <a:p>
            <a:r>
              <a:rPr lang="en-US" sz="1400" b="0"/>
              <a:t>(Lọc tinh)</a:t>
            </a:r>
          </a:p>
        </p:txBody>
      </p:sp>
      <p:sp>
        <p:nvSpPr>
          <p:cNvPr id="80" name="TextBox 79">
            <a:extLst>
              <a:ext uri="{FF2B5EF4-FFF2-40B4-BE49-F238E27FC236}">
                <a16:creationId xmlns:a16="http://schemas.microsoft.com/office/drawing/2014/main" id="{C3C867FC-2744-B2FC-7322-E73073502E66}"/>
              </a:ext>
            </a:extLst>
          </p:cNvPr>
          <p:cNvSpPr txBox="1"/>
          <p:nvPr/>
        </p:nvSpPr>
        <p:spPr>
          <a:xfrm>
            <a:off x="6915421" y="3783537"/>
            <a:ext cx="76864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Thiết bị</a:t>
            </a:r>
            <a:endParaRPr lang="vi-VN" sz="1400" b="0"/>
          </a:p>
        </p:txBody>
      </p:sp>
      <p:cxnSp>
        <p:nvCxnSpPr>
          <p:cNvPr id="81" name="Straight Connector 80">
            <a:extLst>
              <a:ext uri="{FF2B5EF4-FFF2-40B4-BE49-F238E27FC236}">
                <a16:creationId xmlns:a16="http://schemas.microsoft.com/office/drawing/2014/main" id="{8264DAA7-8766-A062-E5DD-135305458053}"/>
              </a:ext>
            </a:extLst>
          </p:cNvPr>
          <p:cNvCxnSpPr/>
          <p:nvPr/>
        </p:nvCxnSpPr>
        <p:spPr>
          <a:xfrm>
            <a:off x="7025885" y="4066841"/>
            <a:ext cx="382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B46114D9-ADF3-493A-91E3-782C00F29B6D}"/>
              </a:ext>
            </a:extLst>
          </p:cNvPr>
          <p:cNvSpPr txBox="1"/>
          <p:nvPr/>
        </p:nvSpPr>
        <p:spPr>
          <a:xfrm>
            <a:off x="8169091" y="4152683"/>
            <a:ext cx="1247983"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RO</a:t>
            </a:r>
          </a:p>
        </p:txBody>
      </p:sp>
      <p:sp>
        <p:nvSpPr>
          <p:cNvPr id="84" name="TextBox 83">
            <a:extLst>
              <a:ext uri="{FF2B5EF4-FFF2-40B4-BE49-F238E27FC236}">
                <a16:creationId xmlns:a16="http://schemas.microsoft.com/office/drawing/2014/main" id="{B35F14A5-5DAF-3C8B-5C0C-6EC1DF951397}"/>
              </a:ext>
            </a:extLst>
          </p:cNvPr>
          <p:cNvSpPr txBox="1"/>
          <p:nvPr/>
        </p:nvSpPr>
        <p:spPr>
          <a:xfrm>
            <a:off x="8156816" y="3783537"/>
            <a:ext cx="76864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Thiết bị</a:t>
            </a:r>
            <a:endParaRPr lang="vi-VN" sz="1400" b="0"/>
          </a:p>
        </p:txBody>
      </p:sp>
      <p:cxnSp>
        <p:nvCxnSpPr>
          <p:cNvPr id="85" name="Straight Connector 84">
            <a:extLst>
              <a:ext uri="{FF2B5EF4-FFF2-40B4-BE49-F238E27FC236}">
                <a16:creationId xmlns:a16="http://schemas.microsoft.com/office/drawing/2014/main" id="{E2490186-5EE1-AB1A-33A8-00752F910EB5}"/>
              </a:ext>
            </a:extLst>
          </p:cNvPr>
          <p:cNvCxnSpPr/>
          <p:nvPr/>
        </p:nvCxnSpPr>
        <p:spPr>
          <a:xfrm>
            <a:off x="8267280" y="4066841"/>
            <a:ext cx="382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DFB448D8-8FD4-7511-7E94-8703FEF8D530}"/>
              </a:ext>
            </a:extLst>
          </p:cNvPr>
          <p:cNvSpPr txBox="1"/>
          <p:nvPr/>
        </p:nvSpPr>
        <p:spPr>
          <a:xfrm>
            <a:off x="9713317" y="4152683"/>
            <a:ext cx="1247983"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Mixed Bed</a:t>
            </a:r>
          </a:p>
          <a:p>
            <a:pPr marL="115888" indent="-115888">
              <a:buFont typeface="Arial" panose="020B0604020202020204" pitchFamily="34" charset="0"/>
              <a:buChar char="•"/>
            </a:pPr>
            <a:r>
              <a:rPr lang="en-US" sz="1400" b="0"/>
              <a:t>EDI/CEDI</a:t>
            </a:r>
          </a:p>
        </p:txBody>
      </p:sp>
      <p:sp>
        <p:nvSpPr>
          <p:cNvPr id="87" name="TextBox 86">
            <a:extLst>
              <a:ext uri="{FF2B5EF4-FFF2-40B4-BE49-F238E27FC236}">
                <a16:creationId xmlns:a16="http://schemas.microsoft.com/office/drawing/2014/main" id="{0A1A13D6-B8EC-CDFC-89FD-6F439D8072E0}"/>
              </a:ext>
            </a:extLst>
          </p:cNvPr>
          <p:cNvSpPr txBox="1"/>
          <p:nvPr/>
        </p:nvSpPr>
        <p:spPr>
          <a:xfrm>
            <a:off x="9701042" y="3783537"/>
            <a:ext cx="768649"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400"/>
              <a:t>Thiết bị</a:t>
            </a:r>
            <a:endParaRPr lang="vi-VN" sz="1400" b="0"/>
          </a:p>
        </p:txBody>
      </p:sp>
      <p:cxnSp>
        <p:nvCxnSpPr>
          <p:cNvPr id="88" name="Straight Connector 87">
            <a:extLst>
              <a:ext uri="{FF2B5EF4-FFF2-40B4-BE49-F238E27FC236}">
                <a16:creationId xmlns:a16="http://schemas.microsoft.com/office/drawing/2014/main" id="{DF7A58FC-5299-81D4-9DAA-A71A0BA1C77E}"/>
              </a:ext>
            </a:extLst>
          </p:cNvPr>
          <p:cNvCxnSpPr/>
          <p:nvPr/>
        </p:nvCxnSpPr>
        <p:spPr>
          <a:xfrm>
            <a:off x="9811506" y="4066841"/>
            <a:ext cx="382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1553B8CE-FCE2-6DC3-6D2F-EECB0FDDE775}"/>
              </a:ext>
            </a:extLst>
          </p:cNvPr>
          <p:cNvSpPr txBox="1"/>
          <p:nvPr/>
        </p:nvSpPr>
        <p:spPr>
          <a:xfrm>
            <a:off x="3753152" y="1588463"/>
            <a:ext cx="1441742" cy="95410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 </a:t>
            </a:r>
            <a:r>
              <a:rPr lang="en-US" sz="1400" b="0">
                <a:solidFill>
                  <a:srgbClr val="C00000"/>
                </a:solidFill>
              </a:rPr>
              <a:t>(giảm)</a:t>
            </a:r>
          </a:p>
          <a:p>
            <a:pPr marL="115888" indent="-115888">
              <a:buFont typeface="Arial" panose="020B0604020202020204" pitchFamily="34" charset="0"/>
              <a:buChar char="•"/>
            </a:pPr>
            <a:r>
              <a:rPr lang="en-US" sz="1400" b="0"/>
              <a:t>Vi sinh vật</a:t>
            </a:r>
          </a:p>
          <a:p>
            <a:pPr marL="115888" indent="-115888">
              <a:buFont typeface="Arial" panose="020B0604020202020204" pitchFamily="34" charset="0"/>
              <a:buChar char="•"/>
            </a:pPr>
            <a:r>
              <a:rPr lang="en-US" sz="1400" b="0"/>
              <a:t>Độ cứng</a:t>
            </a:r>
          </a:p>
        </p:txBody>
      </p:sp>
      <p:sp>
        <p:nvSpPr>
          <p:cNvPr id="99" name="TextBox 98">
            <a:extLst>
              <a:ext uri="{FF2B5EF4-FFF2-40B4-BE49-F238E27FC236}">
                <a16:creationId xmlns:a16="http://schemas.microsoft.com/office/drawing/2014/main" id="{8D292A0B-C0B1-C547-7B2D-E26241F33DB4}"/>
              </a:ext>
            </a:extLst>
          </p:cNvPr>
          <p:cNvSpPr txBox="1"/>
          <p:nvPr/>
        </p:nvSpPr>
        <p:spPr>
          <a:xfrm>
            <a:off x="2171025" y="1574166"/>
            <a:ext cx="1479688" cy="138499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 </a:t>
            </a:r>
            <a:r>
              <a:rPr lang="en-US" sz="1400" b="0">
                <a:solidFill>
                  <a:srgbClr val="C00000"/>
                </a:solidFill>
              </a:rPr>
              <a:t>(giảm)</a:t>
            </a:r>
          </a:p>
          <a:p>
            <a:pPr marL="115888" indent="-115888">
              <a:buFont typeface="Arial" panose="020B0604020202020204" pitchFamily="34" charset="0"/>
              <a:buChar char="•"/>
            </a:pPr>
            <a:r>
              <a:rPr lang="en-US" sz="1400" b="0"/>
              <a:t>Vi sinh vật</a:t>
            </a:r>
          </a:p>
          <a:p>
            <a:pPr marL="115888" indent="-115888">
              <a:buFont typeface="Arial" panose="020B0604020202020204" pitchFamily="34" charset="0"/>
              <a:buChar char="•"/>
            </a:pPr>
            <a:r>
              <a:rPr lang="en-US" sz="1400" b="0"/>
              <a:t>Hữu cơ</a:t>
            </a:r>
          </a:p>
          <a:p>
            <a:pPr marL="115888" indent="-115888">
              <a:buFont typeface="Arial" panose="020B0604020202020204" pitchFamily="34" charset="0"/>
              <a:buChar char="•"/>
            </a:pPr>
            <a:r>
              <a:rPr lang="en-US" sz="1400" b="0"/>
              <a:t>Clo</a:t>
            </a:r>
          </a:p>
          <a:p>
            <a:pPr marL="115888" indent="-115888">
              <a:buFont typeface="Arial" panose="020B0604020202020204" pitchFamily="34" charset="0"/>
              <a:buChar char="•"/>
            </a:pPr>
            <a:r>
              <a:rPr lang="en-US" sz="1400" b="0"/>
              <a:t>Độ cứng</a:t>
            </a:r>
          </a:p>
        </p:txBody>
      </p:sp>
      <p:sp>
        <p:nvSpPr>
          <p:cNvPr id="105" name="TextBox 104">
            <a:extLst>
              <a:ext uri="{FF2B5EF4-FFF2-40B4-BE49-F238E27FC236}">
                <a16:creationId xmlns:a16="http://schemas.microsoft.com/office/drawing/2014/main" id="{2FEE5B80-DE45-9A5B-6FFA-C1DBB0D2C2A9}"/>
              </a:ext>
            </a:extLst>
          </p:cNvPr>
          <p:cNvSpPr txBox="1"/>
          <p:nvPr/>
        </p:nvSpPr>
        <p:spPr>
          <a:xfrm>
            <a:off x="5537255" y="1588463"/>
            <a:ext cx="1441742" cy="73866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 </a:t>
            </a:r>
            <a:r>
              <a:rPr lang="en-US" sz="1400" b="0">
                <a:solidFill>
                  <a:srgbClr val="C00000"/>
                </a:solidFill>
              </a:rPr>
              <a:t>(giảm)</a:t>
            </a:r>
          </a:p>
          <a:p>
            <a:pPr marL="115888" indent="-115888">
              <a:buFont typeface="Arial" panose="020B0604020202020204" pitchFamily="34" charset="0"/>
              <a:buChar char="•"/>
            </a:pPr>
            <a:r>
              <a:rPr lang="en-US" sz="1400" b="0"/>
              <a:t>Vi sinh vật</a:t>
            </a:r>
          </a:p>
        </p:txBody>
      </p:sp>
      <p:sp>
        <p:nvSpPr>
          <p:cNvPr id="106" name="TextBox 105">
            <a:extLst>
              <a:ext uri="{FF2B5EF4-FFF2-40B4-BE49-F238E27FC236}">
                <a16:creationId xmlns:a16="http://schemas.microsoft.com/office/drawing/2014/main" id="{483359D4-BC51-8952-651E-27C79B81C725}"/>
              </a:ext>
            </a:extLst>
          </p:cNvPr>
          <p:cNvSpPr txBox="1"/>
          <p:nvPr/>
        </p:nvSpPr>
        <p:spPr>
          <a:xfrm>
            <a:off x="7299745" y="1542296"/>
            <a:ext cx="1441742"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Vi sinh vật</a:t>
            </a:r>
          </a:p>
        </p:txBody>
      </p:sp>
      <p:sp>
        <p:nvSpPr>
          <p:cNvPr id="107" name="TextBox 106">
            <a:extLst>
              <a:ext uri="{FF2B5EF4-FFF2-40B4-BE49-F238E27FC236}">
                <a16:creationId xmlns:a16="http://schemas.microsoft.com/office/drawing/2014/main" id="{0D16F3F3-DAB0-CBE8-3B66-036FFD61709A}"/>
              </a:ext>
            </a:extLst>
          </p:cNvPr>
          <p:cNvSpPr txBox="1"/>
          <p:nvPr/>
        </p:nvSpPr>
        <p:spPr>
          <a:xfrm>
            <a:off x="9020077" y="1536474"/>
            <a:ext cx="1441742"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ĐDĐ(&lt;1 - 50) </a:t>
            </a:r>
          </a:p>
          <a:p>
            <a:pPr marL="115888" indent="-115888">
              <a:buFont typeface="Arial" panose="020B0604020202020204" pitchFamily="34" charset="0"/>
              <a:buChar char="•"/>
            </a:pPr>
            <a:r>
              <a:rPr lang="en-US" sz="1400" b="0"/>
              <a:t>Vi sinh vật</a:t>
            </a:r>
          </a:p>
        </p:txBody>
      </p:sp>
      <p:sp>
        <p:nvSpPr>
          <p:cNvPr id="113" name="TextBox 112">
            <a:extLst>
              <a:ext uri="{FF2B5EF4-FFF2-40B4-BE49-F238E27FC236}">
                <a16:creationId xmlns:a16="http://schemas.microsoft.com/office/drawing/2014/main" id="{16DDC6D7-2817-B1A6-6BED-09456D79C59B}"/>
              </a:ext>
            </a:extLst>
          </p:cNvPr>
          <p:cNvSpPr txBox="1"/>
          <p:nvPr/>
        </p:nvSpPr>
        <p:spPr>
          <a:xfrm>
            <a:off x="10469691" y="1536474"/>
            <a:ext cx="1441742" cy="73866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ĐDĐ(&lt;0.1) </a:t>
            </a:r>
          </a:p>
          <a:p>
            <a:pPr marL="115888" indent="-115888">
              <a:buFont typeface="Arial" panose="020B0604020202020204" pitchFamily="34" charset="0"/>
              <a:buChar char="•"/>
            </a:pPr>
            <a:r>
              <a:rPr lang="en-US" sz="1400" b="0">
                <a:solidFill>
                  <a:srgbClr val="C00000"/>
                </a:solidFill>
              </a:rPr>
              <a:t>Or &lt;10-18M</a:t>
            </a:r>
            <a:r>
              <a:rPr lang="el-GR" sz="1400" b="0">
                <a:solidFill>
                  <a:srgbClr val="C00000"/>
                </a:solidFill>
              </a:rPr>
              <a:t>Ω</a:t>
            </a:r>
            <a:r>
              <a:rPr lang="en-US" sz="1400" b="0">
                <a:solidFill>
                  <a:srgbClr val="C00000"/>
                </a:solidFill>
              </a:rPr>
              <a:t> </a:t>
            </a:r>
          </a:p>
          <a:p>
            <a:pPr marL="115888" indent="-115888">
              <a:buFont typeface="Arial" panose="020B0604020202020204" pitchFamily="34" charset="0"/>
              <a:buChar char="•"/>
            </a:pPr>
            <a:r>
              <a:rPr lang="en-US" sz="1400" b="0"/>
              <a:t>Vi sinh vật</a:t>
            </a:r>
          </a:p>
        </p:txBody>
      </p:sp>
      <p:cxnSp>
        <p:nvCxnSpPr>
          <p:cNvPr id="2" name="Straight Connector 1">
            <a:extLst>
              <a:ext uri="{FF2B5EF4-FFF2-40B4-BE49-F238E27FC236}">
                <a16:creationId xmlns:a16="http://schemas.microsoft.com/office/drawing/2014/main" id="{A2D35F6A-157F-86A4-8290-79ECB316A378}"/>
              </a:ext>
            </a:extLst>
          </p:cNvPr>
          <p:cNvCxnSpPr>
            <a:cxnSpLocks/>
          </p:cNvCxnSpPr>
          <p:nvPr/>
        </p:nvCxnSpPr>
        <p:spPr>
          <a:xfrm>
            <a:off x="2073726"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A220F0-7E78-590C-8293-C0B7A46FF8F7}"/>
              </a:ext>
            </a:extLst>
          </p:cNvPr>
          <p:cNvCxnSpPr>
            <a:cxnSpLocks/>
          </p:cNvCxnSpPr>
          <p:nvPr/>
        </p:nvCxnSpPr>
        <p:spPr>
          <a:xfrm>
            <a:off x="3662040"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4D346D-31EC-B60A-0F6D-16A4C38E7F95}"/>
              </a:ext>
            </a:extLst>
          </p:cNvPr>
          <p:cNvCxnSpPr>
            <a:cxnSpLocks/>
          </p:cNvCxnSpPr>
          <p:nvPr/>
        </p:nvCxnSpPr>
        <p:spPr>
          <a:xfrm>
            <a:off x="5336432"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6BD1912-A627-11F0-6E2C-01C91419783C}"/>
              </a:ext>
            </a:extLst>
          </p:cNvPr>
          <p:cNvCxnSpPr>
            <a:cxnSpLocks/>
          </p:cNvCxnSpPr>
          <p:nvPr/>
        </p:nvCxnSpPr>
        <p:spPr>
          <a:xfrm>
            <a:off x="7229485"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91DBFB-3FD1-A0D2-36B0-F70AB55DE32C}"/>
              </a:ext>
            </a:extLst>
          </p:cNvPr>
          <p:cNvCxnSpPr>
            <a:cxnSpLocks/>
          </p:cNvCxnSpPr>
          <p:nvPr/>
        </p:nvCxnSpPr>
        <p:spPr>
          <a:xfrm>
            <a:off x="9020077"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393867A-EE71-1769-FA2B-B189593D7A59}"/>
              </a:ext>
            </a:extLst>
          </p:cNvPr>
          <p:cNvCxnSpPr>
            <a:cxnSpLocks/>
          </p:cNvCxnSpPr>
          <p:nvPr/>
        </p:nvCxnSpPr>
        <p:spPr>
          <a:xfrm>
            <a:off x="10436597"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878CA98-25C6-785C-5760-C94B376EECD6}"/>
              </a:ext>
            </a:extLst>
          </p:cNvPr>
          <p:cNvSpPr/>
          <p:nvPr/>
        </p:nvSpPr>
        <p:spPr>
          <a:xfrm>
            <a:off x="1125029" y="808132"/>
            <a:ext cx="3571680" cy="491991"/>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8DA90C0-36D9-5399-503C-2A095760A360}"/>
              </a:ext>
            </a:extLst>
          </p:cNvPr>
          <p:cNvSpPr txBox="1"/>
          <p:nvPr/>
        </p:nvSpPr>
        <p:spPr>
          <a:xfrm>
            <a:off x="1122561" y="907031"/>
            <a:ext cx="3574146"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DÙNG ĐƯỢC CHO SINH HOẠT</a:t>
            </a:r>
            <a:endParaRPr lang="vi-VN" sz="1400" b="0"/>
          </a:p>
        </p:txBody>
      </p:sp>
      <p:sp>
        <p:nvSpPr>
          <p:cNvPr id="36" name="Rectangle 35">
            <a:extLst>
              <a:ext uri="{FF2B5EF4-FFF2-40B4-BE49-F238E27FC236}">
                <a16:creationId xmlns:a16="http://schemas.microsoft.com/office/drawing/2014/main" id="{9E690DF5-32A9-05DF-FDC7-FA53C8F93FF8}"/>
              </a:ext>
            </a:extLst>
          </p:cNvPr>
          <p:cNvSpPr/>
          <p:nvPr/>
        </p:nvSpPr>
        <p:spPr>
          <a:xfrm>
            <a:off x="5537168" y="802577"/>
            <a:ext cx="3294736" cy="491991"/>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D7AB1BD-3A99-276A-BB97-E3774FF1125C}"/>
              </a:ext>
            </a:extLst>
          </p:cNvPr>
          <p:cNvSpPr txBox="1"/>
          <p:nvPr/>
        </p:nvSpPr>
        <p:spPr>
          <a:xfrm>
            <a:off x="5534893" y="891315"/>
            <a:ext cx="3297011"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DÙNG CHO LÒ HƠI, NƯỚC ĐẦU VÀO RO</a:t>
            </a:r>
            <a:endParaRPr lang="vi-VN" sz="1400" b="0"/>
          </a:p>
        </p:txBody>
      </p:sp>
      <p:sp>
        <p:nvSpPr>
          <p:cNvPr id="38" name="Rectangle 37">
            <a:extLst>
              <a:ext uri="{FF2B5EF4-FFF2-40B4-BE49-F238E27FC236}">
                <a16:creationId xmlns:a16="http://schemas.microsoft.com/office/drawing/2014/main" id="{1521E66C-C41F-638D-27FB-A990C5AD41DD}"/>
              </a:ext>
            </a:extLst>
          </p:cNvPr>
          <p:cNvSpPr/>
          <p:nvPr/>
        </p:nvSpPr>
        <p:spPr>
          <a:xfrm>
            <a:off x="9072382" y="808133"/>
            <a:ext cx="1324986" cy="506994"/>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618A820-1B5A-4F47-EA42-8306D43FA9D8}"/>
              </a:ext>
            </a:extLst>
          </p:cNvPr>
          <p:cNvSpPr txBox="1"/>
          <p:nvPr/>
        </p:nvSpPr>
        <p:spPr>
          <a:xfrm>
            <a:off x="9059250" y="810871"/>
            <a:ext cx="1325901"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SX UỐNG TRỰC TIẾP</a:t>
            </a:r>
            <a:endParaRPr lang="vi-VN" sz="1400" b="0"/>
          </a:p>
        </p:txBody>
      </p:sp>
      <p:sp>
        <p:nvSpPr>
          <p:cNvPr id="40" name="Rectangle 39">
            <a:extLst>
              <a:ext uri="{FF2B5EF4-FFF2-40B4-BE49-F238E27FC236}">
                <a16:creationId xmlns:a16="http://schemas.microsoft.com/office/drawing/2014/main" id="{CC14E065-64A9-A647-5B27-519A0646F52E}"/>
              </a:ext>
            </a:extLst>
          </p:cNvPr>
          <p:cNvSpPr/>
          <p:nvPr/>
        </p:nvSpPr>
        <p:spPr>
          <a:xfrm>
            <a:off x="10524221" y="790289"/>
            <a:ext cx="1497989" cy="517632"/>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3BF7727-D250-4700-F4D7-94DB23C0F668}"/>
              </a:ext>
            </a:extLst>
          </p:cNvPr>
          <p:cNvSpPr txBox="1"/>
          <p:nvPr/>
        </p:nvSpPr>
        <p:spPr>
          <a:xfrm>
            <a:off x="10497853" y="770091"/>
            <a:ext cx="1524360"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DƯỢC PHẨM, ĐIỆN TỬ, TUA BIN</a:t>
            </a:r>
            <a:endParaRPr lang="vi-VN" sz="1400"/>
          </a:p>
        </p:txBody>
      </p:sp>
      <p:sp>
        <p:nvSpPr>
          <p:cNvPr id="67" name="Rectangle 66">
            <a:extLst>
              <a:ext uri="{FF2B5EF4-FFF2-40B4-BE49-F238E27FC236}">
                <a16:creationId xmlns:a16="http://schemas.microsoft.com/office/drawing/2014/main" id="{D989BB6E-6355-6AE5-A200-20B1BC216930}"/>
              </a:ext>
            </a:extLst>
          </p:cNvPr>
          <p:cNvSpPr/>
          <p:nvPr/>
        </p:nvSpPr>
        <p:spPr>
          <a:xfrm>
            <a:off x="37922" y="5288920"/>
            <a:ext cx="1150926" cy="1051708"/>
          </a:xfrm>
          <a:prstGeom prst="rect">
            <a:avLst/>
          </a:prstGeom>
          <a:blipFill>
            <a:blip r:embed="rId3"/>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F7CF350-E44D-CEB8-D0EF-8574C089368C}"/>
              </a:ext>
            </a:extLst>
          </p:cNvPr>
          <p:cNvSpPr/>
          <p:nvPr/>
        </p:nvSpPr>
        <p:spPr>
          <a:xfrm>
            <a:off x="1255389" y="5288920"/>
            <a:ext cx="1150926" cy="1051708"/>
          </a:xfrm>
          <a:prstGeom prst="rect">
            <a:avLst/>
          </a:prstGeom>
          <a:blipFill>
            <a:blip r:embed="rId4"/>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78F3E34-AD88-B9BA-2A31-B35933E06964}"/>
              </a:ext>
            </a:extLst>
          </p:cNvPr>
          <p:cNvSpPr/>
          <p:nvPr/>
        </p:nvSpPr>
        <p:spPr>
          <a:xfrm>
            <a:off x="2480920" y="5288919"/>
            <a:ext cx="1150926" cy="1051708"/>
          </a:xfrm>
          <a:prstGeom prst="rect">
            <a:avLst/>
          </a:prstGeom>
          <a:blipFill>
            <a:blip r:embed="rId5"/>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08027D0-00D9-6ACA-3047-AF3A544DFF91}"/>
              </a:ext>
            </a:extLst>
          </p:cNvPr>
          <p:cNvSpPr/>
          <p:nvPr/>
        </p:nvSpPr>
        <p:spPr>
          <a:xfrm>
            <a:off x="3698387" y="5288919"/>
            <a:ext cx="1150926" cy="1051708"/>
          </a:xfrm>
          <a:prstGeom prst="rect">
            <a:avLst/>
          </a:prstGeom>
          <a:blipFill>
            <a:blip r:embed="rId6"/>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0193818-C952-DEEC-C8B5-23F324EB7A00}"/>
              </a:ext>
            </a:extLst>
          </p:cNvPr>
          <p:cNvSpPr/>
          <p:nvPr/>
        </p:nvSpPr>
        <p:spPr>
          <a:xfrm>
            <a:off x="4912671" y="5288919"/>
            <a:ext cx="1150926" cy="1051708"/>
          </a:xfrm>
          <a:prstGeom prst="rect">
            <a:avLst/>
          </a:prstGeom>
          <a:blipFill>
            <a:blip r:embed="rId7"/>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E9BE5D3-47C5-9213-D795-525528AA1FFE}"/>
              </a:ext>
            </a:extLst>
          </p:cNvPr>
          <p:cNvSpPr/>
          <p:nvPr/>
        </p:nvSpPr>
        <p:spPr>
          <a:xfrm>
            <a:off x="6130138" y="5288919"/>
            <a:ext cx="1150926" cy="1051708"/>
          </a:xfrm>
          <a:prstGeom prst="rect">
            <a:avLst/>
          </a:prstGeom>
          <a:blipFill>
            <a:blip r:embed="rId8"/>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3035CB8-A113-A579-7093-F31868234135}"/>
              </a:ext>
            </a:extLst>
          </p:cNvPr>
          <p:cNvSpPr/>
          <p:nvPr/>
        </p:nvSpPr>
        <p:spPr>
          <a:xfrm>
            <a:off x="7355669" y="5288918"/>
            <a:ext cx="1150926" cy="1051708"/>
          </a:xfrm>
          <a:prstGeom prst="rect">
            <a:avLst/>
          </a:prstGeom>
          <a:blipFill>
            <a:blip r:embed="rId9"/>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46EA6B7-81CE-7F6F-1737-05473326D980}"/>
              </a:ext>
            </a:extLst>
          </p:cNvPr>
          <p:cNvSpPr/>
          <p:nvPr/>
        </p:nvSpPr>
        <p:spPr>
          <a:xfrm>
            <a:off x="8573136" y="5288918"/>
            <a:ext cx="1150926" cy="1051708"/>
          </a:xfrm>
          <a:prstGeom prst="rect">
            <a:avLst/>
          </a:prstGeom>
          <a:blipFill>
            <a:blip r:embed="rId10"/>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650C174-4A91-E198-674A-AF5EADEA2765}"/>
              </a:ext>
            </a:extLst>
          </p:cNvPr>
          <p:cNvSpPr/>
          <p:nvPr/>
        </p:nvSpPr>
        <p:spPr>
          <a:xfrm>
            <a:off x="10998234" y="5286766"/>
            <a:ext cx="1150926" cy="1051708"/>
          </a:xfrm>
          <a:prstGeom prst="rect">
            <a:avLst/>
          </a:prstGeom>
          <a:blipFill>
            <a:blip r:embed="rId11"/>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A41C7DA-9070-8B8E-B8AF-C9D662496B85}"/>
              </a:ext>
            </a:extLst>
          </p:cNvPr>
          <p:cNvSpPr/>
          <p:nvPr/>
        </p:nvSpPr>
        <p:spPr>
          <a:xfrm>
            <a:off x="9785685" y="5286766"/>
            <a:ext cx="1150926" cy="1051708"/>
          </a:xfrm>
          <a:prstGeom prst="rect">
            <a:avLst/>
          </a:prstGeom>
          <a:blipFill>
            <a:blip r:embed="rId12"/>
            <a:stretch>
              <a:fillRect/>
            </a:stretch>
          </a:blip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47158244-C850-E182-5F4B-D99E1E82A6D7}"/>
              </a:ext>
            </a:extLst>
          </p:cNvPr>
          <p:cNvSpPr txBox="1"/>
          <p:nvPr/>
        </p:nvSpPr>
        <p:spPr>
          <a:xfrm>
            <a:off x="132384"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Lắng</a:t>
            </a:r>
            <a:endParaRPr lang="vi-VN" sz="1400" b="0"/>
          </a:p>
        </p:txBody>
      </p:sp>
      <p:sp>
        <p:nvSpPr>
          <p:cNvPr id="103" name="TextBox 102">
            <a:extLst>
              <a:ext uri="{FF2B5EF4-FFF2-40B4-BE49-F238E27FC236}">
                <a16:creationId xmlns:a16="http://schemas.microsoft.com/office/drawing/2014/main" id="{ECDA2CF7-006D-EA71-6D6E-8AA832036C66}"/>
              </a:ext>
            </a:extLst>
          </p:cNvPr>
          <p:cNvSpPr txBox="1"/>
          <p:nvPr/>
        </p:nvSpPr>
        <p:spPr>
          <a:xfrm>
            <a:off x="1355295"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Lọc đĩa</a:t>
            </a:r>
            <a:endParaRPr lang="vi-VN" sz="1400" b="0"/>
          </a:p>
        </p:txBody>
      </p:sp>
      <p:sp>
        <p:nvSpPr>
          <p:cNvPr id="104" name="TextBox 103">
            <a:extLst>
              <a:ext uri="{FF2B5EF4-FFF2-40B4-BE49-F238E27FC236}">
                <a16:creationId xmlns:a16="http://schemas.microsoft.com/office/drawing/2014/main" id="{6A1A2A65-CA97-FC56-EFB5-6A96EE42FEBE}"/>
              </a:ext>
            </a:extLst>
          </p:cNvPr>
          <p:cNvSpPr txBox="1"/>
          <p:nvPr/>
        </p:nvSpPr>
        <p:spPr>
          <a:xfrm>
            <a:off x="2578207"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Lọc cát</a:t>
            </a:r>
            <a:endParaRPr lang="vi-VN" sz="1400" b="0"/>
          </a:p>
        </p:txBody>
      </p:sp>
      <p:sp>
        <p:nvSpPr>
          <p:cNvPr id="108" name="TextBox 107">
            <a:extLst>
              <a:ext uri="{FF2B5EF4-FFF2-40B4-BE49-F238E27FC236}">
                <a16:creationId xmlns:a16="http://schemas.microsoft.com/office/drawing/2014/main" id="{87AC8704-541F-72D5-9228-1DAB50A70A4B}"/>
              </a:ext>
            </a:extLst>
          </p:cNvPr>
          <p:cNvSpPr txBox="1"/>
          <p:nvPr/>
        </p:nvSpPr>
        <p:spPr>
          <a:xfrm>
            <a:off x="3792849"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UF</a:t>
            </a:r>
            <a:endParaRPr lang="vi-VN" sz="1400"/>
          </a:p>
        </p:txBody>
      </p:sp>
      <p:sp>
        <p:nvSpPr>
          <p:cNvPr id="109" name="TextBox 108">
            <a:extLst>
              <a:ext uri="{FF2B5EF4-FFF2-40B4-BE49-F238E27FC236}">
                <a16:creationId xmlns:a16="http://schemas.microsoft.com/office/drawing/2014/main" id="{38B91E65-18F2-BD46-8840-19D9A74965D7}"/>
              </a:ext>
            </a:extLst>
          </p:cNvPr>
          <p:cNvSpPr txBox="1"/>
          <p:nvPr/>
        </p:nvSpPr>
        <p:spPr>
          <a:xfrm>
            <a:off x="4987753"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Lọc than</a:t>
            </a:r>
            <a:endParaRPr lang="vi-VN" sz="1400"/>
          </a:p>
        </p:txBody>
      </p:sp>
      <p:sp>
        <p:nvSpPr>
          <p:cNvPr id="110" name="TextBox 109">
            <a:extLst>
              <a:ext uri="{FF2B5EF4-FFF2-40B4-BE49-F238E27FC236}">
                <a16:creationId xmlns:a16="http://schemas.microsoft.com/office/drawing/2014/main" id="{6E47927D-7C02-EE1E-3FBF-AAEA66BDF899}"/>
              </a:ext>
            </a:extLst>
          </p:cNvPr>
          <p:cNvSpPr txBox="1"/>
          <p:nvPr/>
        </p:nvSpPr>
        <p:spPr>
          <a:xfrm>
            <a:off x="6238940"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Làm mềm</a:t>
            </a:r>
            <a:endParaRPr lang="vi-VN" sz="1400"/>
          </a:p>
        </p:txBody>
      </p:sp>
      <p:sp>
        <p:nvSpPr>
          <p:cNvPr id="111" name="TextBox 110">
            <a:extLst>
              <a:ext uri="{FF2B5EF4-FFF2-40B4-BE49-F238E27FC236}">
                <a16:creationId xmlns:a16="http://schemas.microsoft.com/office/drawing/2014/main" id="{B60D70B6-4E33-79E8-3742-275FF9A53998}"/>
              </a:ext>
            </a:extLst>
          </p:cNvPr>
          <p:cNvSpPr txBox="1"/>
          <p:nvPr/>
        </p:nvSpPr>
        <p:spPr>
          <a:xfrm>
            <a:off x="7490127"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Lọc tinh</a:t>
            </a:r>
            <a:endParaRPr lang="vi-VN" sz="1400"/>
          </a:p>
        </p:txBody>
      </p:sp>
      <p:sp>
        <p:nvSpPr>
          <p:cNvPr id="112" name="TextBox 111">
            <a:extLst>
              <a:ext uri="{FF2B5EF4-FFF2-40B4-BE49-F238E27FC236}">
                <a16:creationId xmlns:a16="http://schemas.microsoft.com/office/drawing/2014/main" id="{A225EEEF-25E2-3E1C-AEA4-C8CCEF42FA60}"/>
              </a:ext>
            </a:extLst>
          </p:cNvPr>
          <p:cNvSpPr txBox="1"/>
          <p:nvPr/>
        </p:nvSpPr>
        <p:spPr>
          <a:xfrm>
            <a:off x="8741314" y="6415044"/>
            <a:ext cx="962002"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Hệ RO</a:t>
            </a:r>
            <a:endParaRPr lang="vi-VN" sz="1400"/>
          </a:p>
        </p:txBody>
      </p:sp>
      <p:sp>
        <p:nvSpPr>
          <p:cNvPr id="114" name="TextBox 113">
            <a:extLst>
              <a:ext uri="{FF2B5EF4-FFF2-40B4-BE49-F238E27FC236}">
                <a16:creationId xmlns:a16="http://schemas.microsoft.com/office/drawing/2014/main" id="{E1EABC40-3542-E407-4F9A-BA25E1927E9A}"/>
              </a:ext>
            </a:extLst>
          </p:cNvPr>
          <p:cNvSpPr txBox="1"/>
          <p:nvPr/>
        </p:nvSpPr>
        <p:spPr>
          <a:xfrm>
            <a:off x="9811506" y="6415044"/>
            <a:ext cx="1142997"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Mixed bed</a:t>
            </a:r>
            <a:endParaRPr lang="vi-VN" sz="1400"/>
          </a:p>
        </p:txBody>
      </p:sp>
      <p:sp>
        <p:nvSpPr>
          <p:cNvPr id="121" name="TextBox 120">
            <a:extLst>
              <a:ext uri="{FF2B5EF4-FFF2-40B4-BE49-F238E27FC236}">
                <a16:creationId xmlns:a16="http://schemas.microsoft.com/office/drawing/2014/main" id="{2AC1F854-7711-8356-CB97-3A6B0AA5E502}"/>
              </a:ext>
            </a:extLst>
          </p:cNvPr>
          <p:cNvSpPr txBox="1"/>
          <p:nvPr/>
        </p:nvSpPr>
        <p:spPr>
          <a:xfrm>
            <a:off x="11217646" y="6415044"/>
            <a:ext cx="804564"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EDI</a:t>
            </a:r>
            <a:endParaRPr lang="vi-VN" sz="1400"/>
          </a:p>
        </p:txBody>
      </p:sp>
    </p:spTree>
    <p:extLst>
      <p:ext uri="{BB962C8B-B14F-4D97-AF65-F5344CB8AC3E}">
        <p14:creationId xmlns:p14="http://schemas.microsoft.com/office/powerpoint/2010/main" val="3297366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0B4544-20F4-4836-3E07-3C607194564E}"/>
              </a:ext>
            </a:extLst>
          </p:cNvPr>
          <p:cNvSpPr txBox="1"/>
          <p:nvPr/>
        </p:nvSpPr>
        <p:spPr>
          <a:xfrm>
            <a:off x="79441" y="153510"/>
            <a:ext cx="3320464"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HỆ THỐNG RO: ĐÁNH GIÁ MẪU</a:t>
            </a:r>
          </a:p>
        </p:txBody>
      </p:sp>
      <p:pic>
        <p:nvPicPr>
          <p:cNvPr id="9" name="Picture 8">
            <a:extLst>
              <a:ext uri="{FF2B5EF4-FFF2-40B4-BE49-F238E27FC236}">
                <a16:creationId xmlns:a16="http://schemas.microsoft.com/office/drawing/2014/main" id="{E96AF208-BBD4-0204-7A51-68520ADC33FA}"/>
              </a:ext>
            </a:extLst>
          </p:cNvPr>
          <p:cNvPicPr>
            <a:picLocks noChangeAspect="1"/>
          </p:cNvPicPr>
          <p:nvPr/>
        </p:nvPicPr>
        <p:blipFill>
          <a:blip r:embed="rId2"/>
          <a:stretch>
            <a:fillRect/>
          </a:stretch>
        </p:blipFill>
        <p:spPr>
          <a:xfrm>
            <a:off x="41565" y="760930"/>
            <a:ext cx="12112684" cy="5664811"/>
          </a:xfrm>
          <a:prstGeom prst="rect">
            <a:avLst/>
          </a:prstGeom>
        </p:spPr>
      </p:pic>
    </p:spTree>
    <p:extLst>
      <p:ext uri="{BB962C8B-B14F-4D97-AF65-F5344CB8AC3E}">
        <p14:creationId xmlns:p14="http://schemas.microsoft.com/office/powerpoint/2010/main" val="467726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4" name="Freeform: Shape 13">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20" name="Freeform: Shape 19">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AC5B146-5055-CE27-90FA-AD9104E9DB81}"/>
              </a:ext>
            </a:extLst>
          </p:cNvPr>
          <p:cNvGrpSpPr/>
          <p:nvPr/>
        </p:nvGrpSpPr>
        <p:grpSpPr>
          <a:xfrm>
            <a:off x="843602" y="3056919"/>
            <a:ext cx="5187404" cy="1198316"/>
            <a:chOff x="843602" y="3056919"/>
            <a:chExt cx="5187404" cy="1198316"/>
          </a:xfrm>
        </p:grpSpPr>
        <p:sp>
          <p:nvSpPr>
            <p:cNvPr id="4" name="TextBox 3">
              <a:extLst>
                <a:ext uri="{FF2B5EF4-FFF2-40B4-BE49-F238E27FC236}">
                  <a16:creationId xmlns:a16="http://schemas.microsoft.com/office/drawing/2014/main" id="{9DFEE62B-4ADA-0512-E72F-8087DA7A2211}"/>
                </a:ext>
              </a:extLst>
            </p:cNvPr>
            <p:cNvSpPr txBox="1"/>
            <p:nvPr/>
          </p:nvSpPr>
          <p:spPr>
            <a:xfrm>
              <a:off x="843602" y="3056919"/>
              <a:ext cx="5187404" cy="90433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a:solidFill>
                    <a:schemeClr val="tx2"/>
                  </a:solidFill>
                  <a:latin typeface="+mj-lt"/>
                  <a:ea typeface="+mj-ea"/>
                  <a:cs typeface="+mj-cs"/>
                </a:rPr>
                <a:t>HỆ THỐNG RO LÀ GÌ</a:t>
              </a:r>
            </a:p>
          </p:txBody>
        </p:sp>
        <p:sp>
          <p:nvSpPr>
            <p:cNvPr id="2" name="TextBox 1">
              <a:extLst>
                <a:ext uri="{FF2B5EF4-FFF2-40B4-BE49-F238E27FC236}">
                  <a16:creationId xmlns:a16="http://schemas.microsoft.com/office/drawing/2014/main" id="{442AD5C7-4CC1-9866-439A-4C2B0CA6C80C}"/>
                </a:ext>
              </a:extLst>
            </p:cNvPr>
            <p:cNvSpPr txBox="1"/>
            <p:nvPr/>
          </p:nvSpPr>
          <p:spPr>
            <a:xfrm>
              <a:off x="1129372" y="3807201"/>
              <a:ext cx="4512169" cy="44803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b="1" kern="1200">
                  <a:solidFill>
                    <a:schemeClr val="tx2"/>
                  </a:solidFill>
                  <a:latin typeface="+mj-lt"/>
                  <a:ea typeface="+mj-ea"/>
                  <a:cs typeface="+mj-cs"/>
                </a:rPr>
                <a:t>HƯỚNG DẪN SỬ DỤNG PHẦN MỀM WAVE</a:t>
              </a:r>
            </a:p>
          </p:txBody>
        </p:sp>
        <p:cxnSp>
          <p:nvCxnSpPr>
            <p:cNvPr id="5" name="Straight Connector 4">
              <a:extLst>
                <a:ext uri="{FF2B5EF4-FFF2-40B4-BE49-F238E27FC236}">
                  <a16:creationId xmlns:a16="http://schemas.microsoft.com/office/drawing/2014/main" id="{7D28C76D-B707-D400-1205-4A6578254631}"/>
                </a:ext>
              </a:extLst>
            </p:cNvPr>
            <p:cNvCxnSpPr/>
            <p:nvPr/>
          </p:nvCxnSpPr>
          <p:spPr>
            <a:xfrm>
              <a:off x="1226458" y="3807201"/>
              <a:ext cx="4172857"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437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F237F2-EDDC-E9FC-25CB-641E5B0EF00B}"/>
              </a:ext>
            </a:extLst>
          </p:cNvPr>
          <p:cNvSpPr txBox="1"/>
          <p:nvPr/>
        </p:nvSpPr>
        <p:spPr>
          <a:xfrm>
            <a:off x="590203" y="2140954"/>
            <a:ext cx="11172306" cy="448034"/>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200" b="1" kern="1200">
                <a:solidFill>
                  <a:schemeClr val="tx2"/>
                </a:solidFill>
                <a:ea typeface="+mj-ea"/>
                <a:cs typeface="+mj-cs"/>
              </a:rPr>
              <a:t>CÓ NHIỀU HƯỚNG DẪN TRÊN MẠNG NÊN ANH EM TỰ XEM</a:t>
            </a:r>
          </a:p>
        </p:txBody>
      </p:sp>
      <p:sp>
        <p:nvSpPr>
          <p:cNvPr id="6" name="TextBox 5">
            <a:extLst>
              <a:ext uri="{FF2B5EF4-FFF2-40B4-BE49-F238E27FC236}">
                <a16:creationId xmlns:a16="http://schemas.microsoft.com/office/drawing/2014/main" id="{9213EC8B-F346-4765-494C-7E9CB1B1AF2D}"/>
              </a:ext>
            </a:extLst>
          </p:cNvPr>
          <p:cNvSpPr txBox="1"/>
          <p:nvPr/>
        </p:nvSpPr>
        <p:spPr>
          <a:xfrm>
            <a:off x="1479666" y="3429000"/>
            <a:ext cx="7980218" cy="1295868"/>
          </a:xfrm>
          <a:prstGeom prst="rect">
            <a:avLst/>
          </a:prstGeom>
          <a:noFill/>
        </p:spPr>
        <p:txBody>
          <a:bodyPr wrap="square" rtlCol="0">
            <a:spAutoFit/>
          </a:bodyPr>
          <a:lstStyle/>
          <a:p>
            <a:pPr>
              <a:lnSpc>
                <a:spcPct val="150000"/>
              </a:lnSpc>
            </a:pPr>
            <a:r>
              <a:rPr lang="en-US" sz="1800" b="1" u="sng" kern="1200">
                <a:solidFill>
                  <a:schemeClr val="tx2"/>
                </a:solidFill>
                <a:ea typeface="+mj-ea"/>
                <a:cs typeface="+mj-cs"/>
              </a:rPr>
              <a:t>LƯU Ý: </a:t>
            </a:r>
          </a:p>
          <a:p>
            <a:pPr>
              <a:lnSpc>
                <a:spcPct val="150000"/>
              </a:lnSpc>
            </a:pPr>
            <a:r>
              <a:rPr lang="en-US" sz="1800" kern="1200">
                <a:solidFill>
                  <a:schemeClr val="tx2"/>
                </a:solidFill>
                <a:ea typeface="+mj-ea"/>
                <a:cs typeface="+mj-cs"/>
              </a:rPr>
              <a:t>=&gt; Xem và thực hiện thử sử dụng phần mềm nghiêm túc.</a:t>
            </a:r>
            <a:br>
              <a:rPr lang="en-US" sz="1800" kern="1200">
                <a:solidFill>
                  <a:schemeClr val="tx2"/>
                </a:solidFill>
                <a:ea typeface="+mj-ea"/>
                <a:cs typeface="+mj-cs"/>
              </a:rPr>
            </a:br>
            <a:r>
              <a:rPr lang="en-US" sz="1800" kern="1200">
                <a:solidFill>
                  <a:srgbClr val="FF0000"/>
                </a:solidFill>
                <a:ea typeface="+mj-ea"/>
                <a:cs typeface="+mj-cs"/>
              </a:rPr>
              <a:t>=&gt; Sau khi hoàn thành, sẽ có đầu bài để mỗi người tự thực hiện</a:t>
            </a:r>
          </a:p>
        </p:txBody>
      </p:sp>
    </p:spTree>
    <p:extLst>
      <p:ext uri="{BB962C8B-B14F-4D97-AF65-F5344CB8AC3E}">
        <p14:creationId xmlns:p14="http://schemas.microsoft.com/office/powerpoint/2010/main" val="2640031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CDECFE-F385-2C6C-559C-0A184B72A231}"/>
              </a:ext>
            </a:extLst>
          </p:cNvPr>
          <p:cNvSpPr txBox="1"/>
          <p:nvPr/>
        </p:nvSpPr>
        <p:spPr>
          <a:xfrm>
            <a:off x="1113906" y="1226127"/>
            <a:ext cx="1878676" cy="464871"/>
          </a:xfrm>
          <a:prstGeom prst="rect">
            <a:avLst/>
          </a:prstGeom>
          <a:noFill/>
        </p:spPr>
        <p:txBody>
          <a:bodyPr wrap="square" rtlCol="0">
            <a:spAutoFit/>
          </a:bodyPr>
          <a:lstStyle/>
          <a:p>
            <a:pPr>
              <a:lnSpc>
                <a:spcPct val="150000"/>
              </a:lnSpc>
            </a:pPr>
            <a:r>
              <a:rPr lang="en-US" sz="1800" b="1" u="sng" kern="1200">
                <a:solidFill>
                  <a:schemeClr val="tx2"/>
                </a:solidFill>
                <a:ea typeface="+mj-ea"/>
                <a:cs typeface="+mj-cs"/>
              </a:rPr>
              <a:t>Link tham khảo:</a:t>
            </a:r>
            <a:endParaRPr lang="en-US" sz="1800" kern="1200">
              <a:solidFill>
                <a:srgbClr val="FF0000"/>
              </a:solidFill>
              <a:ea typeface="+mj-ea"/>
              <a:cs typeface="+mj-cs"/>
            </a:endParaRPr>
          </a:p>
        </p:txBody>
      </p:sp>
      <p:sp>
        <p:nvSpPr>
          <p:cNvPr id="5" name="TextBox 4">
            <a:extLst>
              <a:ext uri="{FF2B5EF4-FFF2-40B4-BE49-F238E27FC236}">
                <a16:creationId xmlns:a16="http://schemas.microsoft.com/office/drawing/2014/main" id="{34D10E74-53D0-A370-9601-843DF18FDA09}"/>
              </a:ext>
            </a:extLst>
          </p:cNvPr>
          <p:cNvSpPr txBox="1"/>
          <p:nvPr/>
        </p:nvSpPr>
        <p:spPr>
          <a:xfrm>
            <a:off x="1113905" y="1916083"/>
            <a:ext cx="7739149" cy="464871"/>
          </a:xfrm>
          <a:prstGeom prst="rect">
            <a:avLst/>
          </a:prstGeom>
          <a:noFill/>
        </p:spPr>
        <p:txBody>
          <a:bodyPr wrap="square" rtlCol="0">
            <a:spAutoFit/>
          </a:bodyPr>
          <a:lstStyle/>
          <a:p>
            <a:pPr>
              <a:lnSpc>
                <a:spcPct val="150000"/>
              </a:lnSpc>
            </a:pPr>
            <a:r>
              <a:rPr lang="en-US" sz="1800" b="1" u="sng" kern="1200">
                <a:solidFill>
                  <a:schemeClr val="tx2"/>
                </a:solidFill>
                <a:ea typeface="+mj-ea"/>
                <a:cs typeface="+mj-cs"/>
                <a:hlinkClick r:id="rId2"/>
              </a:rPr>
              <a:t>https://www.youtube.com/watch?v=IGIreSQbtQQ</a:t>
            </a:r>
            <a:endParaRPr lang="en-US" sz="1800" kern="1200">
              <a:solidFill>
                <a:srgbClr val="FF0000"/>
              </a:solidFill>
              <a:ea typeface="+mj-ea"/>
              <a:cs typeface="+mj-cs"/>
            </a:endParaRPr>
          </a:p>
        </p:txBody>
      </p:sp>
    </p:spTree>
    <p:extLst>
      <p:ext uri="{BB962C8B-B14F-4D97-AF65-F5344CB8AC3E}">
        <p14:creationId xmlns:p14="http://schemas.microsoft.com/office/powerpoint/2010/main" val="1119178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EDFAAC8F-0C2B-5B93-28BE-600C8C44799F}"/>
              </a:ext>
            </a:extLst>
          </p:cNvPr>
          <p:cNvGrpSpPr/>
          <p:nvPr/>
        </p:nvGrpSpPr>
        <p:grpSpPr>
          <a:xfrm>
            <a:off x="-1" y="559502"/>
            <a:ext cx="12192000" cy="2625870"/>
            <a:chOff x="0" y="5180975"/>
            <a:chExt cx="12192000" cy="1656744"/>
          </a:xfrm>
        </p:grpSpPr>
        <p:sp>
          <p:nvSpPr>
            <p:cNvPr id="61" name="Rectangle 60">
              <a:extLst>
                <a:ext uri="{FF2B5EF4-FFF2-40B4-BE49-F238E27FC236}">
                  <a16:creationId xmlns:a16="http://schemas.microsoft.com/office/drawing/2014/main" id="{31803977-6B30-7D2F-10DA-3BB44DC7696D}"/>
                </a:ext>
              </a:extLst>
            </p:cNvPr>
            <p:cNvSpPr/>
            <p:nvPr/>
          </p:nvSpPr>
          <p:spPr>
            <a:xfrm>
              <a:off x="0" y="5180975"/>
              <a:ext cx="12192000" cy="1649932"/>
            </a:xfrm>
            <a:prstGeom prst="rect">
              <a:avLst/>
            </a:prstGeom>
            <a:blipFill>
              <a:blip r:embed="rId2">
                <a:duotone>
                  <a:schemeClr val="bg2">
                    <a:shade val="45000"/>
                    <a:satMod val="135000"/>
                  </a:schemeClr>
                  <a:prstClr val="white"/>
                </a:duotone>
              </a:blip>
              <a:stretch>
                <a:fillRect/>
              </a:stretch>
            </a:blip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8280404-C314-26E0-0684-1EDC9D7DD19C}"/>
                </a:ext>
              </a:extLst>
            </p:cNvPr>
            <p:cNvSpPr/>
            <p:nvPr/>
          </p:nvSpPr>
          <p:spPr>
            <a:xfrm>
              <a:off x="0" y="5187787"/>
              <a:ext cx="12192000" cy="1649932"/>
            </a:xfrm>
            <a:prstGeom prst="rect">
              <a:avLst/>
            </a:prstGeom>
            <a:gradFill flip="none" rotWithShape="1">
              <a:gsLst>
                <a:gs pos="100000">
                  <a:schemeClr val="accent1">
                    <a:alpha val="62000"/>
                    <a:lumMod val="0"/>
                    <a:lumOff val="100000"/>
                  </a:schemeClr>
                </a:gs>
                <a:gs pos="0">
                  <a:srgbClr val="00B0F0">
                    <a:alpha val="47000"/>
                    <a:lumMod val="100000"/>
                  </a:srgbClr>
                </a:gs>
              </a:gsLst>
              <a:lin ang="10800000" scaled="1"/>
              <a:tileRect/>
            </a:gra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5" name="Straight Connector 114">
            <a:extLst>
              <a:ext uri="{FF2B5EF4-FFF2-40B4-BE49-F238E27FC236}">
                <a16:creationId xmlns:a16="http://schemas.microsoft.com/office/drawing/2014/main" id="{D6F78614-F1B4-6CA1-73B5-43A9E3895CF0}"/>
              </a:ext>
            </a:extLst>
          </p:cNvPr>
          <p:cNvCxnSpPr>
            <a:cxnSpLocks/>
          </p:cNvCxnSpPr>
          <p:nvPr/>
        </p:nvCxnSpPr>
        <p:spPr>
          <a:xfrm>
            <a:off x="2073726"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737219C-86CE-B6BE-A89A-59C49F33E5CA}"/>
              </a:ext>
            </a:extLst>
          </p:cNvPr>
          <p:cNvCxnSpPr>
            <a:cxnSpLocks/>
          </p:cNvCxnSpPr>
          <p:nvPr/>
        </p:nvCxnSpPr>
        <p:spPr>
          <a:xfrm>
            <a:off x="3662040"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031FEF4-928C-E353-66B4-E1D04A8B9BB0}"/>
              </a:ext>
            </a:extLst>
          </p:cNvPr>
          <p:cNvCxnSpPr>
            <a:cxnSpLocks/>
          </p:cNvCxnSpPr>
          <p:nvPr/>
        </p:nvCxnSpPr>
        <p:spPr>
          <a:xfrm>
            <a:off x="5336432"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D7EB02E-01C5-69E0-BEF2-59D68238FEB7}"/>
              </a:ext>
            </a:extLst>
          </p:cNvPr>
          <p:cNvCxnSpPr>
            <a:cxnSpLocks/>
          </p:cNvCxnSpPr>
          <p:nvPr/>
        </p:nvCxnSpPr>
        <p:spPr>
          <a:xfrm>
            <a:off x="7231955"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33E8664-EFF5-0CEA-C3D1-850ECE0A8E94}"/>
              </a:ext>
            </a:extLst>
          </p:cNvPr>
          <p:cNvCxnSpPr>
            <a:cxnSpLocks/>
          </p:cNvCxnSpPr>
          <p:nvPr/>
        </p:nvCxnSpPr>
        <p:spPr>
          <a:xfrm>
            <a:off x="9020077"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BD43261-5B25-C5E0-5BFA-8FA808DB4FC1}"/>
              </a:ext>
            </a:extLst>
          </p:cNvPr>
          <p:cNvCxnSpPr>
            <a:cxnSpLocks/>
          </p:cNvCxnSpPr>
          <p:nvPr/>
        </p:nvCxnSpPr>
        <p:spPr>
          <a:xfrm>
            <a:off x="10436597" y="1586772"/>
            <a:ext cx="0" cy="162014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BD9BAB7-CC9C-63F6-6CB3-F8E8A4DFF9A1}"/>
              </a:ext>
            </a:extLst>
          </p:cNvPr>
          <p:cNvSpPr txBox="1"/>
          <p:nvPr/>
        </p:nvSpPr>
        <p:spPr>
          <a:xfrm>
            <a:off x="5092788" y="80941"/>
            <a:ext cx="2063107"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XỬ LÝ NƯỚC LÀ GÌ?</a:t>
            </a:r>
            <a:endParaRPr lang="vi-VN" b="0"/>
          </a:p>
        </p:txBody>
      </p:sp>
      <p:cxnSp>
        <p:nvCxnSpPr>
          <p:cNvPr id="8" name="Straight Arrow Connector 7">
            <a:extLst>
              <a:ext uri="{FF2B5EF4-FFF2-40B4-BE49-F238E27FC236}">
                <a16:creationId xmlns:a16="http://schemas.microsoft.com/office/drawing/2014/main" id="{D6B5EA3B-0604-269A-DBD4-1DE357B5D486}"/>
              </a:ext>
            </a:extLst>
          </p:cNvPr>
          <p:cNvCxnSpPr>
            <a:cxnSpLocks/>
          </p:cNvCxnSpPr>
          <p:nvPr/>
        </p:nvCxnSpPr>
        <p:spPr>
          <a:xfrm>
            <a:off x="0" y="3190033"/>
            <a:ext cx="12192000" cy="0"/>
          </a:xfrm>
          <a:prstGeom prst="straightConnector1">
            <a:avLst/>
          </a:prstGeom>
          <a:ln w="38100">
            <a:solidFill>
              <a:srgbClr val="33CC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9618F8-215B-7441-EF06-FBE9757E1BE9}"/>
              </a:ext>
            </a:extLst>
          </p:cNvPr>
          <p:cNvSpPr/>
          <p:nvPr/>
        </p:nvSpPr>
        <p:spPr>
          <a:xfrm>
            <a:off x="1304333"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126BA-10AA-E867-C22F-0CAB59953309}"/>
              </a:ext>
            </a:extLst>
          </p:cNvPr>
          <p:cNvSpPr/>
          <p:nvPr/>
        </p:nvSpPr>
        <p:spPr>
          <a:xfrm>
            <a:off x="1969399"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E553FB-594D-1F84-C64A-3FA4849477DE}"/>
              </a:ext>
            </a:extLst>
          </p:cNvPr>
          <p:cNvSpPr/>
          <p:nvPr/>
        </p:nvSpPr>
        <p:spPr>
          <a:xfrm>
            <a:off x="3561869"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955F74-588A-C9FA-7C84-D9175EE3EC47}"/>
              </a:ext>
            </a:extLst>
          </p:cNvPr>
          <p:cNvSpPr/>
          <p:nvPr/>
        </p:nvSpPr>
        <p:spPr>
          <a:xfrm>
            <a:off x="5237851"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A50B13-C212-1CE9-E022-DA3540C3418A}"/>
              </a:ext>
            </a:extLst>
          </p:cNvPr>
          <p:cNvSpPr/>
          <p:nvPr/>
        </p:nvSpPr>
        <p:spPr>
          <a:xfrm>
            <a:off x="7127293"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35ACE0-7C14-15BA-2455-1B681534B3E3}"/>
              </a:ext>
            </a:extLst>
          </p:cNvPr>
          <p:cNvSpPr/>
          <p:nvPr/>
        </p:nvSpPr>
        <p:spPr>
          <a:xfrm>
            <a:off x="8915750"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5E44AA-F96F-7598-4C3A-0098495E2AE0}"/>
              </a:ext>
            </a:extLst>
          </p:cNvPr>
          <p:cNvSpPr txBox="1"/>
          <p:nvPr/>
        </p:nvSpPr>
        <p:spPr>
          <a:xfrm>
            <a:off x="361819" y="1588463"/>
            <a:ext cx="1923922" cy="138499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a:t>
            </a:r>
          </a:p>
          <a:p>
            <a:pPr marL="115888" indent="-115888">
              <a:buFont typeface="Arial" panose="020B0604020202020204" pitchFamily="34" charset="0"/>
              <a:buChar char="•"/>
            </a:pPr>
            <a:r>
              <a:rPr lang="en-US" sz="1400" b="0"/>
              <a:t>Vi sinh vật</a:t>
            </a:r>
          </a:p>
          <a:p>
            <a:pPr marL="115888" indent="-115888">
              <a:buFont typeface="Arial" panose="020B0604020202020204" pitchFamily="34" charset="0"/>
              <a:buChar char="•"/>
            </a:pPr>
            <a:r>
              <a:rPr lang="en-US" sz="1400" b="0"/>
              <a:t>Hữu cơ</a:t>
            </a:r>
          </a:p>
          <a:p>
            <a:pPr marL="115888" indent="-115888">
              <a:buFont typeface="Arial" panose="020B0604020202020204" pitchFamily="34" charset="0"/>
              <a:buChar char="•"/>
            </a:pPr>
            <a:r>
              <a:rPr lang="en-US" sz="1400" b="0"/>
              <a:t>Clo</a:t>
            </a:r>
          </a:p>
          <a:p>
            <a:pPr marL="115888" indent="-115888">
              <a:buFont typeface="Arial" panose="020B0604020202020204" pitchFamily="34" charset="0"/>
              <a:buChar char="•"/>
            </a:pPr>
            <a:r>
              <a:rPr lang="en-US" sz="1400" b="0"/>
              <a:t>Độ cứng</a:t>
            </a:r>
          </a:p>
        </p:txBody>
      </p:sp>
      <p:sp>
        <p:nvSpPr>
          <p:cNvPr id="50" name="Oval 49">
            <a:extLst>
              <a:ext uri="{FF2B5EF4-FFF2-40B4-BE49-F238E27FC236}">
                <a16:creationId xmlns:a16="http://schemas.microsoft.com/office/drawing/2014/main" id="{DEE1353C-0377-8FC5-35A3-69DBE7D8D61C}"/>
              </a:ext>
            </a:extLst>
          </p:cNvPr>
          <p:cNvSpPr/>
          <p:nvPr/>
        </p:nvSpPr>
        <p:spPr>
          <a:xfrm>
            <a:off x="429581"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7D6950C-9E41-F61F-2904-568567F630F6}"/>
              </a:ext>
            </a:extLst>
          </p:cNvPr>
          <p:cNvSpPr/>
          <p:nvPr/>
        </p:nvSpPr>
        <p:spPr>
          <a:xfrm>
            <a:off x="10337309" y="3085706"/>
            <a:ext cx="208654" cy="20865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1553B8CE-FCE2-6DC3-6D2F-EECB0FDDE775}"/>
              </a:ext>
            </a:extLst>
          </p:cNvPr>
          <p:cNvSpPr txBox="1"/>
          <p:nvPr/>
        </p:nvSpPr>
        <p:spPr>
          <a:xfrm>
            <a:off x="3753152" y="1588463"/>
            <a:ext cx="1441742" cy="95410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 </a:t>
            </a:r>
            <a:r>
              <a:rPr lang="en-US" sz="1400" b="0">
                <a:solidFill>
                  <a:srgbClr val="C00000"/>
                </a:solidFill>
              </a:rPr>
              <a:t>(giảm)</a:t>
            </a:r>
          </a:p>
          <a:p>
            <a:pPr marL="115888" indent="-115888">
              <a:buFont typeface="Arial" panose="020B0604020202020204" pitchFamily="34" charset="0"/>
              <a:buChar char="•"/>
            </a:pPr>
            <a:r>
              <a:rPr lang="en-US" sz="1400" b="0"/>
              <a:t>Vi sinh vật</a:t>
            </a:r>
          </a:p>
          <a:p>
            <a:pPr marL="115888" indent="-115888">
              <a:buFont typeface="Arial" panose="020B0604020202020204" pitchFamily="34" charset="0"/>
              <a:buChar char="•"/>
            </a:pPr>
            <a:r>
              <a:rPr lang="en-US" sz="1400" b="0"/>
              <a:t>Độ cứng</a:t>
            </a:r>
          </a:p>
        </p:txBody>
      </p:sp>
      <p:sp>
        <p:nvSpPr>
          <p:cNvPr id="99" name="TextBox 98">
            <a:extLst>
              <a:ext uri="{FF2B5EF4-FFF2-40B4-BE49-F238E27FC236}">
                <a16:creationId xmlns:a16="http://schemas.microsoft.com/office/drawing/2014/main" id="{8D292A0B-C0B1-C547-7B2D-E26241F33DB4}"/>
              </a:ext>
            </a:extLst>
          </p:cNvPr>
          <p:cNvSpPr txBox="1"/>
          <p:nvPr/>
        </p:nvSpPr>
        <p:spPr>
          <a:xfrm>
            <a:off x="2171025" y="1574166"/>
            <a:ext cx="1479688" cy="138499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 </a:t>
            </a:r>
            <a:r>
              <a:rPr lang="en-US" sz="1400" b="0">
                <a:solidFill>
                  <a:srgbClr val="C00000"/>
                </a:solidFill>
              </a:rPr>
              <a:t>(giảm)</a:t>
            </a:r>
          </a:p>
          <a:p>
            <a:pPr marL="115888" indent="-115888">
              <a:buFont typeface="Arial" panose="020B0604020202020204" pitchFamily="34" charset="0"/>
              <a:buChar char="•"/>
            </a:pPr>
            <a:r>
              <a:rPr lang="en-US" sz="1400" b="0"/>
              <a:t>Vi sinh vật</a:t>
            </a:r>
          </a:p>
          <a:p>
            <a:pPr marL="115888" indent="-115888">
              <a:buFont typeface="Arial" panose="020B0604020202020204" pitchFamily="34" charset="0"/>
              <a:buChar char="•"/>
            </a:pPr>
            <a:r>
              <a:rPr lang="en-US" sz="1400" b="0"/>
              <a:t>Hữu cơ</a:t>
            </a:r>
          </a:p>
          <a:p>
            <a:pPr marL="115888" indent="-115888">
              <a:buFont typeface="Arial" panose="020B0604020202020204" pitchFamily="34" charset="0"/>
              <a:buChar char="•"/>
            </a:pPr>
            <a:r>
              <a:rPr lang="en-US" sz="1400" b="0"/>
              <a:t>Clo</a:t>
            </a:r>
          </a:p>
          <a:p>
            <a:pPr marL="115888" indent="-115888">
              <a:buFont typeface="Arial" panose="020B0604020202020204" pitchFamily="34" charset="0"/>
              <a:buChar char="•"/>
            </a:pPr>
            <a:r>
              <a:rPr lang="en-US" sz="1400" b="0"/>
              <a:t>Độ cứng</a:t>
            </a:r>
          </a:p>
        </p:txBody>
      </p:sp>
      <p:sp>
        <p:nvSpPr>
          <p:cNvPr id="105" name="TextBox 104">
            <a:extLst>
              <a:ext uri="{FF2B5EF4-FFF2-40B4-BE49-F238E27FC236}">
                <a16:creationId xmlns:a16="http://schemas.microsoft.com/office/drawing/2014/main" id="{2FEE5B80-DE45-9A5B-6FFA-C1DBB0D2C2A9}"/>
              </a:ext>
            </a:extLst>
          </p:cNvPr>
          <p:cNvSpPr txBox="1"/>
          <p:nvPr/>
        </p:nvSpPr>
        <p:spPr>
          <a:xfrm>
            <a:off x="5537255" y="1588463"/>
            <a:ext cx="1441742" cy="73866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Tạp chất </a:t>
            </a:r>
            <a:r>
              <a:rPr lang="en-US" sz="1400" b="0">
                <a:solidFill>
                  <a:srgbClr val="C00000"/>
                </a:solidFill>
              </a:rPr>
              <a:t>(giảm)</a:t>
            </a:r>
          </a:p>
          <a:p>
            <a:pPr marL="115888" indent="-115888">
              <a:buFont typeface="Arial" panose="020B0604020202020204" pitchFamily="34" charset="0"/>
              <a:buChar char="•"/>
            </a:pPr>
            <a:r>
              <a:rPr lang="en-US" sz="1400" b="0"/>
              <a:t>Vi sinh vật</a:t>
            </a:r>
          </a:p>
        </p:txBody>
      </p:sp>
      <p:sp>
        <p:nvSpPr>
          <p:cNvPr id="106" name="TextBox 105">
            <a:extLst>
              <a:ext uri="{FF2B5EF4-FFF2-40B4-BE49-F238E27FC236}">
                <a16:creationId xmlns:a16="http://schemas.microsoft.com/office/drawing/2014/main" id="{483359D4-BC51-8952-651E-27C79B81C725}"/>
              </a:ext>
            </a:extLst>
          </p:cNvPr>
          <p:cNvSpPr txBox="1"/>
          <p:nvPr/>
        </p:nvSpPr>
        <p:spPr>
          <a:xfrm>
            <a:off x="7299745" y="1542296"/>
            <a:ext cx="1441742"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ĐDĐ(&lt;10,000) </a:t>
            </a:r>
          </a:p>
          <a:p>
            <a:pPr marL="115888" indent="-115888">
              <a:buFont typeface="Arial" panose="020B0604020202020204" pitchFamily="34" charset="0"/>
              <a:buChar char="•"/>
            </a:pPr>
            <a:r>
              <a:rPr lang="en-US" sz="1400" b="0"/>
              <a:t>Vi sinh vật</a:t>
            </a:r>
          </a:p>
        </p:txBody>
      </p:sp>
      <p:sp>
        <p:nvSpPr>
          <p:cNvPr id="107" name="TextBox 106">
            <a:extLst>
              <a:ext uri="{FF2B5EF4-FFF2-40B4-BE49-F238E27FC236}">
                <a16:creationId xmlns:a16="http://schemas.microsoft.com/office/drawing/2014/main" id="{0D16F3F3-DAB0-CBE8-3B66-036FFD61709A}"/>
              </a:ext>
            </a:extLst>
          </p:cNvPr>
          <p:cNvSpPr txBox="1"/>
          <p:nvPr/>
        </p:nvSpPr>
        <p:spPr>
          <a:xfrm>
            <a:off x="9020077" y="1536474"/>
            <a:ext cx="1441742"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ĐDĐ(&lt;1 - 50) </a:t>
            </a:r>
          </a:p>
          <a:p>
            <a:pPr marL="115888" indent="-115888">
              <a:buFont typeface="Arial" panose="020B0604020202020204" pitchFamily="34" charset="0"/>
              <a:buChar char="•"/>
            </a:pPr>
            <a:r>
              <a:rPr lang="en-US" sz="1400" b="0"/>
              <a:t>Vi sinh vật</a:t>
            </a:r>
          </a:p>
        </p:txBody>
      </p:sp>
      <p:sp>
        <p:nvSpPr>
          <p:cNvPr id="113" name="TextBox 112">
            <a:extLst>
              <a:ext uri="{FF2B5EF4-FFF2-40B4-BE49-F238E27FC236}">
                <a16:creationId xmlns:a16="http://schemas.microsoft.com/office/drawing/2014/main" id="{16DDC6D7-2817-B1A6-6BED-09456D79C59B}"/>
              </a:ext>
            </a:extLst>
          </p:cNvPr>
          <p:cNvSpPr txBox="1"/>
          <p:nvPr/>
        </p:nvSpPr>
        <p:spPr>
          <a:xfrm>
            <a:off x="10469691" y="1536474"/>
            <a:ext cx="1441742" cy="73866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t>ĐDĐ(&lt;0.1) </a:t>
            </a:r>
          </a:p>
          <a:p>
            <a:pPr marL="115888" indent="-115888">
              <a:buFont typeface="Arial" panose="020B0604020202020204" pitchFamily="34" charset="0"/>
              <a:buChar char="•"/>
            </a:pPr>
            <a:r>
              <a:rPr lang="en-US" sz="1400" b="0">
                <a:solidFill>
                  <a:srgbClr val="C00000"/>
                </a:solidFill>
              </a:rPr>
              <a:t>Or &lt;10-18M</a:t>
            </a:r>
            <a:r>
              <a:rPr lang="el-GR" sz="1400" b="0">
                <a:solidFill>
                  <a:srgbClr val="C00000"/>
                </a:solidFill>
              </a:rPr>
              <a:t>Ω</a:t>
            </a:r>
            <a:r>
              <a:rPr lang="en-US" sz="1400" b="0">
                <a:solidFill>
                  <a:srgbClr val="C00000"/>
                </a:solidFill>
              </a:rPr>
              <a:t> </a:t>
            </a:r>
          </a:p>
          <a:p>
            <a:pPr marL="115888" indent="-115888">
              <a:buFont typeface="Arial" panose="020B0604020202020204" pitchFamily="34" charset="0"/>
              <a:buChar char="•"/>
            </a:pPr>
            <a:r>
              <a:rPr lang="en-US" sz="1400" b="0"/>
              <a:t>Vi sinh vật</a:t>
            </a:r>
          </a:p>
        </p:txBody>
      </p:sp>
      <p:cxnSp>
        <p:nvCxnSpPr>
          <p:cNvPr id="2" name="Straight Connector 1">
            <a:extLst>
              <a:ext uri="{FF2B5EF4-FFF2-40B4-BE49-F238E27FC236}">
                <a16:creationId xmlns:a16="http://schemas.microsoft.com/office/drawing/2014/main" id="{A2D35F6A-157F-86A4-8290-79ECB316A378}"/>
              </a:ext>
            </a:extLst>
          </p:cNvPr>
          <p:cNvCxnSpPr>
            <a:cxnSpLocks/>
          </p:cNvCxnSpPr>
          <p:nvPr/>
        </p:nvCxnSpPr>
        <p:spPr>
          <a:xfrm>
            <a:off x="2073726"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A220F0-7E78-590C-8293-C0B7A46FF8F7}"/>
              </a:ext>
            </a:extLst>
          </p:cNvPr>
          <p:cNvCxnSpPr>
            <a:cxnSpLocks/>
          </p:cNvCxnSpPr>
          <p:nvPr/>
        </p:nvCxnSpPr>
        <p:spPr>
          <a:xfrm>
            <a:off x="3662040"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4D346D-31EC-B60A-0F6D-16A4C38E7F95}"/>
              </a:ext>
            </a:extLst>
          </p:cNvPr>
          <p:cNvCxnSpPr>
            <a:cxnSpLocks/>
          </p:cNvCxnSpPr>
          <p:nvPr/>
        </p:nvCxnSpPr>
        <p:spPr>
          <a:xfrm>
            <a:off x="5336432"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6BD1912-A627-11F0-6E2C-01C91419783C}"/>
              </a:ext>
            </a:extLst>
          </p:cNvPr>
          <p:cNvCxnSpPr>
            <a:cxnSpLocks/>
          </p:cNvCxnSpPr>
          <p:nvPr/>
        </p:nvCxnSpPr>
        <p:spPr>
          <a:xfrm>
            <a:off x="7229485"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91DBFB-3FD1-A0D2-36B0-F70AB55DE32C}"/>
              </a:ext>
            </a:extLst>
          </p:cNvPr>
          <p:cNvCxnSpPr>
            <a:cxnSpLocks/>
          </p:cNvCxnSpPr>
          <p:nvPr/>
        </p:nvCxnSpPr>
        <p:spPr>
          <a:xfrm>
            <a:off x="9020077"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393867A-EE71-1769-FA2B-B189593D7A59}"/>
              </a:ext>
            </a:extLst>
          </p:cNvPr>
          <p:cNvCxnSpPr>
            <a:cxnSpLocks/>
          </p:cNvCxnSpPr>
          <p:nvPr/>
        </p:nvCxnSpPr>
        <p:spPr>
          <a:xfrm>
            <a:off x="10436597" y="644376"/>
            <a:ext cx="0" cy="10273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878CA98-25C6-785C-5760-C94B376EECD6}"/>
              </a:ext>
            </a:extLst>
          </p:cNvPr>
          <p:cNvSpPr/>
          <p:nvPr/>
        </p:nvSpPr>
        <p:spPr>
          <a:xfrm>
            <a:off x="1125029" y="808132"/>
            <a:ext cx="3571680" cy="491991"/>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8DA90C0-36D9-5399-503C-2A095760A360}"/>
              </a:ext>
            </a:extLst>
          </p:cNvPr>
          <p:cNvSpPr txBox="1"/>
          <p:nvPr/>
        </p:nvSpPr>
        <p:spPr>
          <a:xfrm>
            <a:off x="1122561" y="907031"/>
            <a:ext cx="3574146"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DÙNG ĐƯỢC CHO SINH HOẠT</a:t>
            </a:r>
            <a:endParaRPr lang="vi-VN" sz="1400" b="0"/>
          </a:p>
        </p:txBody>
      </p:sp>
      <p:sp>
        <p:nvSpPr>
          <p:cNvPr id="36" name="Rectangle 35">
            <a:extLst>
              <a:ext uri="{FF2B5EF4-FFF2-40B4-BE49-F238E27FC236}">
                <a16:creationId xmlns:a16="http://schemas.microsoft.com/office/drawing/2014/main" id="{9E690DF5-32A9-05DF-FDC7-FA53C8F93FF8}"/>
              </a:ext>
            </a:extLst>
          </p:cNvPr>
          <p:cNvSpPr/>
          <p:nvPr/>
        </p:nvSpPr>
        <p:spPr>
          <a:xfrm>
            <a:off x="5537168" y="802577"/>
            <a:ext cx="3294736" cy="491991"/>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D7AB1BD-3A99-276A-BB97-E3774FF1125C}"/>
              </a:ext>
            </a:extLst>
          </p:cNvPr>
          <p:cNvSpPr txBox="1"/>
          <p:nvPr/>
        </p:nvSpPr>
        <p:spPr>
          <a:xfrm>
            <a:off x="5534893" y="891315"/>
            <a:ext cx="3297011"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DÙNG CHO LÒ HƠI, NƯỚC ĐẦU VÀO RO</a:t>
            </a:r>
            <a:endParaRPr lang="vi-VN" sz="1400" b="0"/>
          </a:p>
        </p:txBody>
      </p:sp>
      <p:sp>
        <p:nvSpPr>
          <p:cNvPr id="38" name="Rectangle 37">
            <a:extLst>
              <a:ext uri="{FF2B5EF4-FFF2-40B4-BE49-F238E27FC236}">
                <a16:creationId xmlns:a16="http://schemas.microsoft.com/office/drawing/2014/main" id="{1521E66C-C41F-638D-27FB-A990C5AD41DD}"/>
              </a:ext>
            </a:extLst>
          </p:cNvPr>
          <p:cNvSpPr/>
          <p:nvPr/>
        </p:nvSpPr>
        <p:spPr>
          <a:xfrm>
            <a:off x="9072382" y="808133"/>
            <a:ext cx="1324986" cy="506994"/>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618A820-1B5A-4F47-EA42-8306D43FA9D8}"/>
              </a:ext>
            </a:extLst>
          </p:cNvPr>
          <p:cNvSpPr txBox="1"/>
          <p:nvPr/>
        </p:nvSpPr>
        <p:spPr>
          <a:xfrm>
            <a:off x="9059250" y="810871"/>
            <a:ext cx="1325901"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SX UỐNG TRỰC TIẾP</a:t>
            </a:r>
            <a:endParaRPr lang="vi-VN" sz="1400" b="0"/>
          </a:p>
        </p:txBody>
      </p:sp>
      <p:sp>
        <p:nvSpPr>
          <p:cNvPr id="40" name="Rectangle 39">
            <a:extLst>
              <a:ext uri="{FF2B5EF4-FFF2-40B4-BE49-F238E27FC236}">
                <a16:creationId xmlns:a16="http://schemas.microsoft.com/office/drawing/2014/main" id="{CC14E065-64A9-A647-5B27-519A0646F52E}"/>
              </a:ext>
            </a:extLst>
          </p:cNvPr>
          <p:cNvSpPr/>
          <p:nvPr/>
        </p:nvSpPr>
        <p:spPr>
          <a:xfrm>
            <a:off x="10524221" y="790289"/>
            <a:ext cx="1497989" cy="517632"/>
          </a:xfrm>
          <a:prstGeom prst="rect">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3BF7727-D250-4700-F4D7-94DB23C0F668}"/>
              </a:ext>
            </a:extLst>
          </p:cNvPr>
          <p:cNvSpPr txBox="1"/>
          <p:nvPr/>
        </p:nvSpPr>
        <p:spPr>
          <a:xfrm>
            <a:off x="10497853" y="770091"/>
            <a:ext cx="1524360"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sz="1400"/>
              <a:t>DƯỢC PHẨM, ĐIỆN TỬ, TUA BIN</a:t>
            </a:r>
            <a:endParaRPr lang="vi-VN" sz="1400"/>
          </a:p>
        </p:txBody>
      </p:sp>
      <p:sp>
        <p:nvSpPr>
          <p:cNvPr id="3" name="Rectangle 2">
            <a:extLst>
              <a:ext uri="{FF2B5EF4-FFF2-40B4-BE49-F238E27FC236}">
                <a16:creationId xmlns:a16="http://schemas.microsoft.com/office/drawing/2014/main" id="{1BE66910-4ADD-760D-ADBC-58B6030EEA0B}"/>
              </a:ext>
            </a:extLst>
          </p:cNvPr>
          <p:cNvSpPr/>
          <p:nvPr/>
        </p:nvSpPr>
        <p:spPr>
          <a:xfrm>
            <a:off x="240897" y="3700907"/>
            <a:ext cx="1440233" cy="4919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LỌC CƠ HỌC</a:t>
            </a:r>
          </a:p>
        </p:txBody>
      </p:sp>
      <p:sp>
        <p:nvSpPr>
          <p:cNvPr id="5" name="Rectangle 4">
            <a:extLst>
              <a:ext uri="{FF2B5EF4-FFF2-40B4-BE49-F238E27FC236}">
                <a16:creationId xmlns:a16="http://schemas.microsoft.com/office/drawing/2014/main" id="{92749374-942E-6C9A-45E2-5695DF7B95F6}"/>
              </a:ext>
            </a:extLst>
          </p:cNvPr>
          <p:cNvSpPr/>
          <p:nvPr/>
        </p:nvSpPr>
        <p:spPr>
          <a:xfrm>
            <a:off x="3355195" y="3700907"/>
            <a:ext cx="1519262" cy="4919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LỌC HẤP PHỤ</a:t>
            </a:r>
          </a:p>
        </p:txBody>
      </p:sp>
      <p:sp>
        <p:nvSpPr>
          <p:cNvPr id="6" name="Rectangle 5">
            <a:extLst>
              <a:ext uri="{FF2B5EF4-FFF2-40B4-BE49-F238E27FC236}">
                <a16:creationId xmlns:a16="http://schemas.microsoft.com/office/drawing/2014/main" id="{872DF589-2E2F-63CE-AE5E-27ADC1C5CBC6}"/>
              </a:ext>
            </a:extLst>
          </p:cNvPr>
          <p:cNvSpPr/>
          <p:nvPr/>
        </p:nvSpPr>
        <p:spPr>
          <a:xfrm>
            <a:off x="5198236" y="3700907"/>
            <a:ext cx="1519262" cy="4919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TRAO ĐỔI ION</a:t>
            </a:r>
          </a:p>
        </p:txBody>
      </p:sp>
      <p:sp>
        <p:nvSpPr>
          <p:cNvPr id="7" name="Rectangle 6">
            <a:extLst>
              <a:ext uri="{FF2B5EF4-FFF2-40B4-BE49-F238E27FC236}">
                <a16:creationId xmlns:a16="http://schemas.microsoft.com/office/drawing/2014/main" id="{6A19D295-DB43-3CF5-68F4-5DE4386EFB92}"/>
              </a:ext>
            </a:extLst>
          </p:cNvPr>
          <p:cNvSpPr/>
          <p:nvPr/>
        </p:nvSpPr>
        <p:spPr>
          <a:xfrm>
            <a:off x="7552398" y="3700907"/>
            <a:ext cx="1519262" cy="49199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LỌC MÀNG</a:t>
            </a:r>
          </a:p>
        </p:txBody>
      </p:sp>
      <p:sp>
        <p:nvSpPr>
          <p:cNvPr id="42" name="Left Brace 41">
            <a:extLst>
              <a:ext uri="{FF2B5EF4-FFF2-40B4-BE49-F238E27FC236}">
                <a16:creationId xmlns:a16="http://schemas.microsoft.com/office/drawing/2014/main" id="{F66B817D-46B7-1B9F-14DB-70F846B87BD4}"/>
              </a:ext>
            </a:extLst>
          </p:cNvPr>
          <p:cNvSpPr/>
          <p:nvPr/>
        </p:nvSpPr>
        <p:spPr>
          <a:xfrm>
            <a:off x="173135" y="4635807"/>
            <a:ext cx="153437" cy="738664"/>
          </a:xfrm>
          <a:prstGeom prst="leftBrace">
            <a:avLst>
              <a:gd name="adj1" fmla="val 25676"/>
              <a:gd name="adj2" fmla="val 47973"/>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787BD904-06DB-C4A3-EA9B-397B2FA7418E}"/>
              </a:ext>
            </a:extLst>
          </p:cNvPr>
          <p:cNvSpPr txBox="1"/>
          <p:nvPr/>
        </p:nvSpPr>
        <p:spPr>
          <a:xfrm>
            <a:off x="240897" y="4635806"/>
            <a:ext cx="1293395" cy="738664"/>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solidFill>
                  <a:schemeClr val="accent2"/>
                </a:solidFill>
              </a:rPr>
              <a:t>Lắng</a:t>
            </a:r>
          </a:p>
          <a:p>
            <a:pPr marL="115888" indent="-115888">
              <a:buFont typeface="Arial" panose="020B0604020202020204" pitchFamily="34" charset="0"/>
              <a:buChar char="•"/>
            </a:pPr>
            <a:r>
              <a:rPr lang="en-US" sz="1400" b="0">
                <a:solidFill>
                  <a:schemeClr val="accent2"/>
                </a:solidFill>
              </a:rPr>
              <a:t>Lọc đĩa</a:t>
            </a:r>
          </a:p>
          <a:p>
            <a:pPr marL="115888" indent="-115888">
              <a:buFont typeface="Arial" panose="020B0604020202020204" pitchFamily="34" charset="0"/>
              <a:buChar char="•"/>
            </a:pPr>
            <a:r>
              <a:rPr lang="en-US" sz="1400" b="0">
                <a:solidFill>
                  <a:schemeClr val="accent2"/>
                </a:solidFill>
              </a:rPr>
              <a:t>Lọc cát</a:t>
            </a:r>
          </a:p>
        </p:txBody>
      </p:sp>
      <p:sp>
        <p:nvSpPr>
          <p:cNvPr id="48" name="Rectangle 47">
            <a:extLst>
              <a:ext uri="{FF2B5EF4-FFF2-40B4-BE49-F238E27FC236}">
                <a16:creationId xmlns:a16="http://schemas.microsoft.com/office/drawing/2014/main" id="{76FAE667-6158-937F-7D11-20085473809C}"/>
              </a:ext>
            </a:extLst>
          </p:cNvPr>
          <p:cNvSpPr/>
          <p:nvPr/>
        </p:nvSpPr>
        <p:spPr>
          <a:xfrm>
            <a:off x="1764594" y="4479284"/>
            <a:ext cx="1150926" cy="1051708"/>
          </a:xfrm>
          <a:custGeom>
            <a:avLst/>
            <a:gdLst>
              <a:gd name="connsiteX0" fmla="*/ 0 w 1150926"/>
              <a:gd name="connsiteY0" fmla="*/ 0 h 1051708"/>
              <a:gd name="connsiteX1" fmla="*/ 598482 w 1150926"/>
              <a:gd name="connsiteY1" fmla="*/ 0 h 1051708"/>
              <a:gd name="connsiteX2" fmla="*/ 1150926 w 1150926"/>
              <a:gd name="connsiteY2" fmla="*/ 0 h 1051708"/>
              <a:gd name="connsiteX3" fmla="*/ 1150926 w 1150926"/>
              <a:gd name="connsiteY3" fmla="*/ 504820 h 1051708"/>
              <a:gd name="connsiteX4" fmla="*/ 1150926 w 1150926"/>
              <a:gd name="connsiteY4" fmla="*/ 1051708 h 1051708"/>
              <a:gd name="connsiteX5" fmla="*/ 586972 w 1150926"/>
              <a:gd name="connsiteY5" fmla="*/ 1051708 h 1051708"/>
              <a:gd name="connsiteX6" fmla="*/ 0 w 1150926"/>
              <a:gd name="connsiteY6" fmla="*/ 1051708 h 1051708"/>
              <a:gd name="connsiteX7" fmla="*/ 0 w 1150926"/>
              <a:gd name="connsiteY7" fmla="*/ 557405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163373" y="10244"/>
                  <a:pt x="450980" y="-14064"/>
                  <a:pt x="598482" y="0"/>
                </a:cubicBezTo>
                <a:cubicBezTo>
                  <a:pt x="745984" y="14064"/>
                  <a:pt x="906221" y="27210"/>
                  <a:pt x="1150926" y="0"/>
                </a:cubicBezTo>
                <a:cubicBezTo>
                  <a:pt x="1130170" y="100968"/>
                  <a:pt x="1142145" y="290799"/>
                  <a:pt x="1150926" y="504820"/>
                </a:cubicBezTo>
                <a:cubicBezTo>
                  <a:pt x="1159707" y="718841"/>
                  <a:pt x="1173858" y="843987"/>
                  <a:pt x="1150926" y="1051708"/>
                </a:cubicBezTo>
                <a:cubicBezTo>
                  <a:pt x="1017993" y="1057469"/>
                  <a:pt x="802146" y="1033346"/>
                  <a:pt x="586972" y="1051708"/>
                </a:cubicBezTo>
                <a:cubicBezTo>
                  <a:pt x="371798" y="1070070"/>
                  <a:pt x="167433" y="1067133"/>
                  <a:pt x="0" y="1051708"/>
                </a:cubicBezTo>
                <a:cubicBezTo>
                  <a:pt x="6914" y="876614"/>
                  <a:pt x="4325" y="707625"/>
                  <a:pt x="0" y="557405"/>
                </a:cubicBezTo>
                <a:cubicBezTo>
                  <a:pt x="-4325" y="407185"/>
                  <a:pt x="11966" y="164982"/>
                  <a:pt x="0" y="0"/>
                </a:cubicBezTo>
                <a:close/>
              </a:path>
              <a:path w="1150926" h="1051708" stroke="0" extrusionOk="0">
                <a:moveTo>
                  <a:pt x="0" y="0"/>
                </a:moveTo>
                <a:cubicBezTo>
                  <a:pt x="126710" y="18935"/>
                  <a:pt x="360472" y="-19042"/>
                  <a:pt x="552444" y="0"/>
                </a:cubicBezTo>
                <a:cubicBezTo>
                  <a:pt x="744416" y="19042"/>
                  <a:pt x="876142" y="14140"/>
                  <a:pt x="1150926" y="0"/>
                </a:cubicBezTo>
                <a:cubicBezTo>
                  <a:pt x="1172363" y="145023"/>
                  <a:pt x="1177127" y="382455"/>
                  <a:pt x="1150926" y="546888"/>
                </a:cubicBezTo>
                <a:cubicBezTo>
                  <a:pt x="1124725" y="711321"/>
                  <a:pt x="1149031" y="834703"/>
                  <a:pt x="1150926" y="1051708"/>
                </a:cubicBezTo>
                <a:cubicBezTo>
                  <a:pt x="984626" y="1068909"/>
                  <a:pt x="803615" y="1045624"/>
                  <a:pt x="552444" y="1051708"/>
                </a:cubicBezTo>
                <a:cubicBezTo>
                  <a:pt x="301273" y="1057792"/>
                  <a:pt x="130371" y="1070710"/>
                  <a:pt x="0" y="1051708"/>
                </a:cubicBezTo>
                <a:cubicBezTo>
                  <a:pt x="10942" y="820551"/>
                  <a:pt x="-4224" y="653093"/>
                  <a:pt x="0" y="515337"/>
                </a:cubicBezTo>
                <a:cubicBezTo>
                  <a:pt x="4224" y="377581"/>
                  <a:pt x="-23958" y="149471"/>
                  <a:pt x="0" y="0"/>
                </a:cubicBezTo>
                <a:close/>
              </a:path>
            </a:pathLst>
          </a:custGeom>
          <a:blipFill>
            <a:blip r:embed="rId3"/>
            <a:stretch>
              <a:fillRect/>
            </a:stretch>
          </a:blipFill>
          <a:ln w="28575">
            <a:solidFill>
              <a:schemeClr val="accent2"/>
            </a:solidFill>
            <a:extLst>
              <a:ext uri="{C807C97D-BFC1-408E-A445-0C87EB9F89A2}">
                <ask:lineSketchStyleProps xmlns:ask="http://schemas.microsoft.com/office/drawing/2018/sketchyshapes" sd="3224043329">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C13BFD1-7CD4-784F-2D12-47F166BD14C9}"/>
              </a:ext>
            </a:extLst>
          </p:cNvPr>
          <p:cNvSpPr/>
          <p:nvPr/>
        </p:nvSpPr>
        <p:spPr>
          <a:xfrm>
            <a:off x="246097" y="5642624"/>
            <a:ext cx="1150926" cy="1051708"/>
          </a:xfrm>
          <a:custGeom>
            <a:avLst/>
            <a:gdLst>
              <a:gd name="connsiteX0" fmla="*/ 0 w 1150926"/>
              <a:gd name="connsiteY0" fmla="*/ 0 h 1051708"/>
              <a:gd name="connsiteX1" fmla="*/ 575463 w 1150926"/>
              <a:gd name="connsiteY1" fmla="*/ 0 h 1051708"/>
              <a:gd name="connsiteX2" fmla="*/ 1150926 w 1150926"/>
              <a:gd name="connsiteY2" fmla="*/ 0 h 1051708"/>
              <a:gd name="connsiteX3" fmla="*/ 1150926 w 1150926"/>
              <a:gd name="connsiteY3" fmla="*/ 536371 h 1051708"/>
              <a:gd name="connsiteX4" fmla="*/ 1150926 w 1150926"/>
              <a:gd name="connsiteY4" fmla="*/ 1051708 h 1051708"/>
              <a:gd name="connsiteX5" fmla="*/ 586972 w 1150926"/>
              <a:gd name="connsiteY5" fmla="*/ 1051708 h 1051708"/>
              <a:gd name="connsiteX6" fmla="*/ 0 w 1150926"/>
              <a:gd name="connsiteY6" fmla="*/ 1051708 h 1051708"/>
              <a:gd name="connsiteX7" fmla="*/ 0 w 1150926"/>
              <a:gd name="connsiteY7" fmla="*/ 515337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274275" y="-21674"/>
                  <a:pt x="381156" y="-18271"/>
                  <a:pt x="575463" y="0"/>
                </a:cubicBezTo>
                <a:cubicBezTo>
                  <a:pt x="769770" y="18271"/>
                  <a:pt x="878356" y="9987"/>
                  <a:pt x="1150926" y="0"/>
                </a:cubicBezTo>
                <a:cubicBezTo>
                  <a:pt x="1173020" y="211673"/>
                  <a:pt x="1130065" y="323716"/>
                  <a:pt x="1150926" y="536371"/>
                </a:cubicBezTo>
                <a:cubicBezTo>
                  <a:pt x="1171787" y="749026"/>
                  <a:pt x="1151679" y="944262"/>
                  <a:pt x="1150926" y="1051708"/>
                </a:cubicBezTo>
                <a:cubicBezTo>
                  <a:pt x="1001458" y="1036789"/>
                  <a:pt x="704585" y="1048757"/>
                  <a:pt x="586972" y="1051708"/>
                </a:cubicBezTo>
                <a:cubicBezTo>
                  <a:pt x="469359" y="1054659"/>
                  <a:pt x="282985" y="1046974"/>
                  <a:pt x="0" y="1051708"/>
                </a:cubicBezTo>
                <a:cubicBezTo>
                  <a:pt x="-17587" y="847888"/>
                  <a:pt x="-2111" y="748658"/>
                  <a:pt x="0" y="515337"/>
                </a:cubicBezTo>
                <a:cubicBezTo>
                  <a:pt x="2111" y="282016"/>
                  <a:pt x="20827" y="118736"/>
                  <a:pt x="0" y="0"/>
                </a:cubicBezTo>
                <a:close/>
              </a:path>
              <a:path w="1150926" h="1051708" stroke="0" extrusionOk="0">
                <a:moveTo>
                  <a:pt x="0" y="0"/>
                </a:moveTo>
                <a:cubicBezTo>
                  <a:pt x="181382" y="10614"/>
                  <a:pt x="352514" y="-16032"/>
                  <a:pt x="575463" y="0"/>
                </a:cubicBezTo>
                <a:cubicBezTo>
                  <a:pt x="798412" y="16032"/>
                  <a:pt x="927323" y="24581"/>
                  <a:pt x="1150926" y="0"/>
                </a:cubicBezTo>
                <a:cubicBezTo>
                  <a:pt x="1134095" y="202769"/>
                  <a:pt x="1166549" y="307774"/>
                  <a:pt x="1150926" y="546888"/>
                </a:cubicBezTo>
                <a:cubicBezTo>
                  <a:pt x="1135303" y="786002"/>
                  <a:pt x="1137954" y="808185"/>
                  <a:pt x="1150926" y="1051708"/>
                </a:cubicBezTo>
                <a:cubicBezTo>
                  <a:pt x="1019841" y="1047558"/>
                  <a:pt x="770099" y="1024782"/>
                  <a:pt x="609991" y="1051708"/>
                </a:cubicBezTo>
                <a:cubicBezTo>
                  <a:pt x="449884" y="1078634"/>
                  <a:pt x="281531" y="1054184"/>
                  <a:pt x="0" y="1051708"/>
                </a:cubicBezTo>
                <a:cubicBezTo>
                  <a:pt x="23400" y="866286"/>
                  <a:pt x="-25718" y="686139"/>
                  <a:pt x="0" y="525854"/>
                </a:cubicBezTo>
                <a:cubicBezTo>
                  <a:pt x="25718" y="365569"/>
                  <a:pt x="8304" y="241031"/>
                  <a:pt x="0" y="0"/>
                </a:cubicBezTo>
                <a:close/>
              </a:path>
            </a:pathLst>
          </a:custGeom>
          <a:blipFill>
            <a:blip r:embed="rId4"/>
            <a:stretch>
              <a:fillRect/>
            </a:stretch>
          </a:blipFill>
          <a:ln w="28575">
            <a:solidFill>
              <a:schemeClr val="accent2"/>
            </a:solidFill>
            <a:extLst>
              <a:ext uri="{C807C97D-BFC1-408E-A445-0C87EB9F89A2}">
                <ask:lineSketchStyleProps xmlns:ask="http://schemas.microsoft.com/office/drawing/2018/sketchyshapes" sd="23100004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A0917FB-4D15-85B0-7C24-26B5CEFA9E9E}"/>
              </a:ext>
            </a:extLst>
          </p:cNvPr>
          <p:cNvSpPr/>
          <p:nvPr/>
        </p:nvSpPr>
        <p:spPr>
          <a:xfrm>
            <a:off x="1764594" y="5642624"/>
            <a:ext cx="1150926" cy="1051708"/>
          </a:xfrm>
          <a:custGeom>
            <a:avLst/>
            <a:gdLst>
              <a:gd name="connsiteX0" fmla="*/ 0 w 1150926"/>
              <a:gd name="connsiteY0" fmla="*/ 0 h 1051708"/>
              <a:gd name="connsiteX1" fmla="*/ 598482 w 1150926"/>
              <a:gd name="connsiteY1" fmla="*/ 0 h 1051708"/>
              <a:gd name="connsiteX2" fmla="*/ 1150926 w 1150926"/>
              <a:gd name="connsiteY2" fmla="*/ 0 h 1051708"/>
              <a:gd name="connsiteX3" fmla="*/ 1150926 w 1150926"/>
              <a:gd name="connsiteY3" fmla="*/ 494303 h 1051708"/>
              <a:gd name="connsiteX4" fmla="*/ 1150926 w 1150926"/>
              <a:gd name="connsiteY4" fmla="*/ 1051708 h 1051708"/>
              <a:gd name="connsiteX5" fmla="*/ 563954 w 1150926"/>
              <a:gd name="connsiteY5" fmla="*/ 1051708 h 1051708"/>
              <a:gd name="connsiteX6" fmla="*/ 0 w 1150926"/>
              <a:gd name="connsiteY6" fmla="*/ 1051708 h 1051708"/>
              <a:gd name="connsiteX7" fmla="*/ 0 w 1150926"/>
              <a:gd name="connsiteY7" fmla="*/ 557405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260997" y="17016"/>
                  <a:pt x="316150" y="-1851"/>
                  <a:pt x="598482" y="0"/>
                </a:cubicBezTo>
                <a:cubicBezTo>
                  <a:pt x="880814" y="1851"/>
                  <a:pt x="892927" y="11396"/>
                  <a:pt x="1150926" y="0"/>
                </a:cubicBezTo>
                <a:cubicBezTo>
                  <a:pt x="1134019" y="233053"/>
                  <a:pt x="1141126" y="261362"/>
                  <a:pt x="1150926" y="494303"/>
                </a:cubicBezTo>
                <a:cubicBezTo>
                  <a:pt x="1160726" y="727244"/>
                  <a:pt x="1173786" y="789740"/>
                  <a:pt x="1150926" y="1051708"/>
                </a:cubicBezTo>
                <a:cubicBezTo>
                  <a:pt x="977224" y="1064913"/>
                  <a:pt x="827627" y="1069243"/>
                  <a:pt x="563954" y="1051708"/>
                </a:cubicBezTo>
                <a:cubicBezTo>
                  <a:pt x="300281" y="1034173"/>
                  <a:pt x="215720" y="1052222"/>
                  <a:pt x="0" y="1051708"/>
                </a:cubicBezTo>
                <a:cubicBezTo>
                  <a:pt x="-10445" y="828335"/>
                  <a:pt x="-23873" y="710837"/>
                  <a:pt x="0" y="557405"/>
                </a:cubicBezTo>
                <a:cubicBezTo>
                  <a:pt x="23873" y="403973"/>
                  <a:pt x="7861" y="173961"/>
                  <a:pt x="0" y="0"/>
                </a:cubicBezTo>
                <a:close/>
              </a:path>
              <a:path w="1150926" h="1051708" stroke="0" extrusionOk="0">
                <a:moveTo>
                  <a:pt x="0" y="0"/>
                </a:moveTo>
                <a:cubicBezTo>
                  <a:pt x="226560" y="-28008"/>
                  <a:pt x="411816" y="-17752"/>
                  <a:pt x="586972" y="0"/>
                </a:cubicBezTo>
                <a:cubicBezTo>
                  <a:pt x="762128" y="17752"/>
                  <a:pt x="988236" y="25521"/>
                  <a:pt x="1150926" y="0"/>
                </a:cubicBezTo>
                <a:cubicBezTo>
                  <a:pt x="1126152" y="251543"/>
                  <a:pt x="1142542" y="296839"/>
                  <a:pt x="1150926" y="504820"/>
                </a:cubicBezTo>
                <a:cubicBezTo>
                  <a:pt x="1159310" y="712801"/>
                  <a:pt x="1160501" y="812100"/>
                  <a:pt x="1150926" y="1051708"/>
                </a:cubicBezTo>
                <a:cubicBezTo>
                  <a:pt x="863613" y="1064261"/>
                  <a:pt x="787967" y="1042495"/>
                  <a:pt x="563954" y="1051708"/>
                </a:cubicBezTo>
                <a:cubicBezTo>
                  <a:pt x="339941" y="1060921"/>
                  <a:pt x="154614" y="1045206"/>
                  <a:pt x="0" y="1051708"/>
                </a:cubicBezTo>
                <a:cubicBezTo>
                  <a:pt x="21244" y="895762"/>
                  <a:pt x="14938" y="761339"/>
                  <a:pt x="0" y="515337"/>
                </a:cubicBezTo>
                <a:cubicBezTo>
                  <a:pt x="-14938" y="269335"/>
                  <a:pt x="23381" y="231863"/>
                  <a:pt x="0" y="0"/>
                </a:cubicBezTo>
                <a:close/>
              </a:path>
            </a:pathLst>
          </a:custGeom>
          <a:blipFill>
            <a:blip r:embed="rId5"/>
            <a:stretch>
              <a:fillRect/>
            </a:stretch>
          </a:blipFill>
          <a:ln w="28575">
            <a:solidFill>
              <a:schemeClr val="accent2"/>
            </a:solidFill>
            <a:extLst>
              <a:ext uri="{C807C97D-BFC1-408E-A445-0C87EB9F89A2}">
                <ask:lineSketchStyleProps xmlns:ask="http://schemas.microsoft.com/office/drawing/2018/sketchyshapes" sd="197042199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15BAD41C-5CA1-19EE-CAC8-901C19CF87E5}"/>
              </a:ext>
            </a:extLst>
          </p:cNvPr>
          <p:cNvSpPr txBox="1"/>
          <p:nvPr/>
        </p:nvSpPr>
        <p:spPr>
          <a:xfrm>
            <a:off x="3433836" y="4639405"/>
            <a:ext cx="1361981"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solidFill>
                  <a:schemeClr val="accent6"/>
                </a:solidFill>
              </a:rPr>
              <a:t>Than hoạt tính</a:t>
            </a:r>
          </a:p>
        </p:txBody>
      </p:sp>
      <p:sp>
        <p:nvSpPr>
          <p:cNvPr id="57" name="Left Brace 56">
            <a:extLst>
              <a:ext uri="{FF2B5EF4-FFF2-40B4-BE49-F238E27FC236}">
                <a16:creationId xmlns:a16="http://schemas.microsoft.com/office/drawing/2014/main" id="{C31BDA9F-EEBB-5C6D-0272-407548E39FCD}"/>
              </a:ext>
            </a:extLst>
          </p:cNvPr>
          <p:cNvSpPr/>
          <p:nvPr/>
        </p:nvSpPr>
        <p:spPr>
          <a:xfrm>
            <a:off x="3303865" y="4635806"/>
            <a:ext cx="153437" cy="738664"/>
          </a:xfrm>
          <a:prstGeom prst="leftBrace">
            <a:avLst>
              <a:gd name="adj1" fmla="val 25676"/>
              <a:gd name="adj2" fmla="val 47973"/>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a:extLst>
              <a:ext uri="{FF2B5EF4-FFF2-40B4-BE49-F238E27FC236}">
                <a16:creationId xmlns:a16="http://schemas.microsoft.com/office/drawing/2014/main" id="{3D1B07FD-AF99-12A9-7570-820E100AF34D}"/>
              </a:ext>
            </a:extLst>
          </p:cNvPr>
          <p:cNvSpPr/>
          <p:nvPr/>
        </p:nvSpPr>
        <p:spPr>
          <a:xfrm>
            <a:off x="3584041" y="5642624"/>
            <a:ext cx="1150926" cy="1051708"/>
          </a:xfrm>
          <a:custGeom>
            <a:avLst/>
            <a:gdLst>
              <a:gd name="connsiteX0" fmla="*/ 0 w 1150926"/>
              <a:gd name="connsiteY0" fmla="*/ 0 h 1051708"/>
              <a:gd name="connsiteX1" fmla="*/ 598482 w 1150926"/>
              <a:gd name="connsiteY1" fmla="*/ 0 h 1051708"/>
              <a:gd name="connsiteX2" fmla="*/ 1150926 w 1150926"/>
              <a:gd name="connsiteY2" fmla="*/ 0 h 1051708"/>
              <a:gd name="connsiteX3" fmla="*/ 1150926 w 1150926"/>
              <a:gd name="connsiteY3" fmla="*/ 515337 h 1051708"/>
              <a:gd name="connsiteX4" fmla="*/ 1150926 w 1150926"/>
              <a:gd name="connsiteY4" fmla="*/ 1051708 h 1051708"/>
              <a:gd name="connsiteX5" fmla="*/ 586972 w 1150926"/>
              <a:gd name="connsiteY5" fmla="*/ 1051708 h 1051708"/>
              <a:gd name="connsiteX6" fmla="*/ 0 w 1150926"/>
              <a:gd name="connsiteY6" fmla="*/ 1051708 h 1051708"/>
              <a:gd name="connsiteX7" fmla="*/ 0 w 1150926"/>
              <a:gd name="connsiteY7" fmla="*/ 525854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295461" y="2357"/>
                  <a:pt x="456714" y="-16412"/>
                  <a:pt x="598482" y="0"/>
                </a:cubicBezTo>
                <a:cubicBezTo>
                  <a:pt x="740250" y="16412"/>
                  <a:pt x="883109" y="14736"/>
                  <a:pt x="1150926" y="0"/>
                </a:cubicBezTo>
                <a:cubicBezTo>
                  <a:pt x="1172712" y="103993"/>
                  <a:pt x="1170810" y="374347"/>
                  <a:pt x="1150926" y="515337"/>
                </a:cubicBezTo>
                <a:cubicBezTo>
                  <a:pt x="1131042" y="656327"/>
                  <a:pt x="1155130" y="893352"/>
                  <a:pt x="1150926" y="1051708"/>
                </a:cubicBezTo>
                <a:cubicBezTo>
                  <a:pt x="939616" y="1043508"/>
                  <a:pt x="769318" y="1023575"/>
                  <a:pt x="586972" y="1051708"/>
                </a:cubicBezTo>
                <a:cubicBezTo>
                  <a:pt x="404626" y="1079841"/>
                  <a:pt x="167967" y="1051173"/>
                  <a:pt x="0" y="1051708"/>
                </a:cubicBezTo>
                <a:cubicBezTo>
                  <a:pt x="474" y="805142"/>
                  <a:pt x="-23796" y="739993"/>
                  <a:pt x="0" y="525854"/>
                </a:cubicBezTo>
                <a:cubicBezTo>
                  <a:pt x="23796" y="311715"/>
                  <a:pt x="-19103" y="162218"/>
                  <a:pt x="0" y="0"/>
                </a:cubicBezTo>
                <a:close/>
              </a:path>
              <a:path w="1150926" h="1051708" stroke="0" extrusionOk="0">
                <a:moveTo>
                  <a:pt x="0" y="0"/>
                </a:moveTo>
                <a:cubicBezTo>
                  <a:pt x="230750" y="-4871"/>
                  <a:pt x="403281" y="14325"/>
                  <a:pt x="540935" y="0"/>
                </a:cubicBezTo>
                <a:cubicBezTo>
                  <a:pt x="678589" y="-14325"/>
                  <a:pt x="905208" y="-22333"/>
                  <a:pt x="1150926" y="0"/>
                </a:cubicBezTo>
                <a:cubicBezTo>
                  <a:pt x="1143867" y="249964"/>
                  <a:pt x="1147754" y="321427"/>
                  <a:pt x="1150926" y="536371"/>
                </a:cubicBezTo>
                <a:cubicBezTo>
                  <a:pt x="1154098" y="751315"/>
                  <a:pt x="1141179" y="940893"/>
                  <a:pt x="1150926" y="1051708"/>
                </a:cubicBezTo>
                <a:cubicBezTo>
                  <a:pt x="960251" y="1060892"/>
                  <a:pt x="839227" y="1039566"/>
                  <a:pt x="552444" y="1051708"/>
                </a:cubicBezTo>
                <a:cubicBezTo>
                  <a:pt x="265661" y="1063850"/>
                  <a:pt x="219361" y="1073619"/>
                  <a:pt x="0" y="1051708"/>
                </a:cubicBezTo>
                <a:cubicBezTo>
                  <a:pt x="-4431" y="840609"/>
                  <a:pt x="-22885" y="668723"/>
                  <a:pt x="0" y="536371"/>
                </a:cubicBezTo>
                <a:cubicBezTo>
                  <a:pt x="22885" y="404019"/>
                  <a:pt x="-2852" y="150779"/>
                  <a:pt x="0" y="0"/>
                </a:cubicBezTo>
                <a:close/>
              </a:path>
            </a:pathLst>
          </a:custGeom>
          <a:blipFill>
            <a:blip r:embed="rId6"/>
            <a:stretch>
              <a:fillRect/>
            </a:stretch>
          </a:blipFill>
          <a:ln w="28575">
            <a:solidFill>
              <a:schemeClr val="accent6"/>
            </a:solidFill>
            <a:extLst>
              <a:ext uri="{C807C97D-BFC1-408E-A445-0C87EB9F89A2}">
                <ask:lineSketchStyleProps xmlns:ask="http://schemas.microsoft.com/office/drawing/2018/sketchyshapes" sd="53746160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F5937B2-E5CD-FF17-5D63-A6E38104D0C6}"/>
              </a:ext>
            </a:extLst>
          </p:cNvPr>
          <p:cNvSpPr txBox="1"/>
          <p:nvPr/>
        </p:nvSpPr>
        <p:spPr>
          <a:xfrm>
            <a:off x="5198237" y="4657936"/>
            <a:ext cx="1169080"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solidFill>
                  <a:schemeClr val="accent5"/>
                </a:solidFill>
              </a:rPr>
              <a:t>Làm mềm</a:t>
            </a:r>
          </a:p>
          <a:p>
            <a:pPr marL="115888" indent="-115888">
              <a:buFont typeface="Arial" panose="020B0604020202020204" pitchFamily="34" charset="0"/>
              <a:buChar char="•"/>
            </a:pPr>
            <a:r>
              <a:rPr lang="en-US" sz="1400" b="0">
                <a:solidFill>
                  <a:schemeClr val="accent5"/>
                </a:solidFill>
              </a:rPr>
              <a:t>Mixed bed</a:t>
            </a:r>
          </a:p>
        </p:txBody>
      </p:sp>
      <p:sp>
        <p:nvSpPr>
          <p:cNvPr id="60" name="Left Brace 59">
            <a:extLst>
              <a:ext uri="{FF2B5EF4-FFF2-40B4-BE49-F238E27FC236}">
                <a16:creationId xmlns:a16="http://schemas.microsoft.com/office/drawing/2014/main" id="{57C7DD65-3BFC-0DB2-FB46-38F93A903E59}"/>
              </a:ext>
            </a:extLst>
          </p:cNvPr>
          <p:cNvSpPr/>
          <p:nvPr/>
        </p:nvSpPr>
        <p:spPr>
          <a:xfrm>
            <a:off x="5121518" y="4635806"/>
            <a:ext cx="153437" cy="738664"/>
          </a:xfrm>
          <a:prstGeom prst="leftBrace">
            <a:avLst>
              <a:gd name="adj1" fmla="val 25676"/>
              <a:gd name="adj2" fmla="val 47973"/>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ectangle 64">
            <a:extLst>
              <a:ext uri="{FF2B5EF4-FFF2-40B4-BE49-F238E27FC236}">
                <a16:creationId xmlns:a16="http://schemas.microsoft.com/office/drawing/2014/main" id="{E37FD2C9-BDD4-B609-D5D8-801CBC212EF8}"/>
              </a:ext>
            </a:extLst>
          </p:cNvPr>
          <p:cNvSpPr/>
          <p:nvPr/>
        </p:nvSpPr>
        <p:spPr>
          <a:xfrm>
            <a:off x="5323661" y="5642624"/>
            <a:ext cx="1150926" cy="1051708"/>
          </a:xfrm>
          <a:custGeom>
            <a:avLst/>
            <a:gdLst>
              <a:gd name="connsiteX0" fmla="*/ 0 w 1150926"/>
              <a:gd name="connsiteY0" fmla="*/ 0 h 1051708"/>
              <a:gd name="connsiteX1" fmla="*/ 552444 w 1150926"/>
              <a:gd name="connsiteY1" fmla="*/ 0 h 1051708"/>
              <a:gd name="connsiteX2" fmla="*/ 1150926 w 1150926"/>
              <a:gd name="connsiteY2" fmla="*/ 0 h 1051708"/>
              <a:gd name="connsiteX3" fmla="*/ 1150926 w 1150926"/>
              <a:gd name="connsiteY3" fmla="*/ 546888 h 1051708"/>
              <a:gd name="connsiteX4" fmla="*/ 1150926 w 1150926"/>
              <a:gd name="connsiteY4" fmla="*/ 1051708 h 1051708"/>
              <a:gd name="connsiteX5" fmla="*/ 563954 w 1150926"/>
              <a:gd name="connsiteY5" fmla="*/ 1051708 h 1051708"/>
              <a:gd name="connsiteX6" fmla="*/ 0 w 1150926"/>
              <a:gd name="connsiteY6" fmla="*/ 1051708 h 1051708"/>
              <a:gd name="connsiteX7" fmla="*/ 0 w 1150926"/>
              <a:gd name="connsiteY7" fmla="*/ 515337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226454" y="14330"/>
                  <a:pt x="344651" y="1654"/>
                  <a:pt x="552444" y="0"/>
                </a:cubicBezTo>
                <a:cubicBezTo>
                  <a:pt x="760237" y="-1654"/>
                  <a:pt x="1011246" y="5347"/>
                  <a:pt x="1150926" y="0"/>
                </a:cubicBezTo>
                <a:cubicBezTo>
                  <a:pt x="1144099" y="256912"/>
                  <a:pt x="1137488" y="377182"/>
                  <a:pt x="1150926" y="546888"/>
                </a:cubicBezTo>
                <a:cubicBezTo>
                  <a:pt x="1164364" y="716594"/>
                  <a:pt x="1165897" y="877227"/>
                  <a:pt x="1150926" y="1051708"/>
                </a:cubicBezTo>
                <a:cubicBezTo>
                  <a:pt x="870207" y="1063130"/>
                  <a:pt x="725802" y="1064870"/>
                  <a:pt x="563954" y="1051708"/>
                </a:cubicBezTo>
                <a:cubicBezTo>
                  <a:pt x="402106" y="1038546"/>
                  <a:pt x="190004" y="1048600"/>
                  <a:pt x="0" y="1051708"/>
                </a:cubicBezTo>
                <a:cubicBezTo>
                  <a:pt x="17696" y="884740"/>
                  <a:pt x="3933" y="623855"/>
                  <a:pt x="0" y="515337"/>
                </a:cubicBezTo>
                <a:cubicBezTo>
                  <a:pt x="-3933" y="406819"/>
                  <a:pt x="-2003" y="177316"/>
                  <a:pt x="0" y="0"/>
                </a:cubicBezTo>
                <a:close/>
              </a:path>
              <a:path w="1150926" h="1051708" stroke="0" extrusionOk="0">
                <a:moveTo>
                  <a:pt x="0" y="0"/>
                </a:moveTo>
                <a:cubicBezTo>
                  <a:pt x="204461" y="-6112"/>
                  <a:pt x="342544" y="-19545"/>
                  <a:pt x="575463" y="0"/>
                </a:cubicBezTo>
                <a:cubicBezTo>
                  <a:pt x="808382" y="19545"/>
                  <a:pt x="934085" y="25990"/>
                  <a:pt x="1150926" y="0"/>
                </a:cubicBezTo>
                <a:cubicBezTo>
                  <a:pt x="1149178" y="177104"/>
                  <a:pt x="1141871" y="269948"/>
                  <a:pt x="1150926" y="536371"/>
                </a:cubicBezTo>
                <a:cubicBezTo>
                  <a:pt x="1159981" y="802794"/>
                  <a:pt x="1156390" y="902564"/>
                  <a:pt x="1150926" y="1051708"/>
                </a:cubicBezTo>
                <a:cubicBezTo>
                  <a:pt x="948708" y="1049914"/>
                  <a:pt x="843487" y="1080134"/>
                  <a:pt x="552444" y="1051708"/>
                </a:cubicBezTo>
                <a:cubicBezTo>
                  <a:pt x="261401" y="1023282"/>
                  <a:pt x="146265" y="1049477"/>
                  <a:pt x="0" y="1051708"/>
                </a:cubicBezTo>
                <a:cubicBezTo>
                  <a:pt x="6989" y="814246"/>
                  <a:pt x="-10758" y="658864"/>
                  <a:pt x="0" y="546888"/>
                </a:cubicBezTo>
                <a:cubicBezTo>
                  <a:pt x="10758" y="434912"/>
                  <a:pt x="23043" y="165176"/>
                  <a:pt x="0" y="0"/>
                </a:cubicBezTo>
                <a:close/>
              </a:path>
            </a:pathLst>
          </a:custGeom>
          <a:blipFill>
            <a:blip r:embed="rId7"/>
            <a:stretch>
              <a:fillRect/>
            </a:stretch>
          </a:blipFill>
          <a:ln w="28575">
            <a:solidFill>
              <a:schemeClr val="accent5"/>
            </a:solidFill>
            <a:extLst>
              <a:ext uri="{C807C97D-BFC1-408E-A445-0C87EB9F89A2}">
                <ask:lineSketchStyleProps xmlns:ask="http://schemas.microsoft.com/office/drawing/2018/sketchyshapes" sd="82867579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F481008-8196-829A-8B5F-154F772B56AF}"/>
              </a:ext>
            </a:extLst>
          </p:cNvPr>
          <p:cNvSpPr txBox="1"/>
          <p:nvPr/>
        </p:nvSpPr>
        <p:spPr>
          <a:xfrm>
            <a:off x="7662345" y="4697361"/>
            <a:ext cx="1576008" cy="523220"/>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solidFill>
                  <a:srgbClr val="FFC000"/>
                </a:solidFill>
              </a:rPr>
              <a:t>CF/UF/NF</a:t>
            </a:r>
          </a:p>
          <a:p>
            <a:pPr marL="115888" indent="-115888">
              <a:buFont typeface="Arial" panose="020B0604020202020204" pitchFamily="34" charset="0"/>
              <a:buChar char="•"/>
            </a:pPr>
            <a:r>
              <a:rPr lang="en-US" sz="1400" b="0">
                <a:solidFill>
                  <a:srgbClr val="FFC000"/>
                </a:solidFill>
              </a:rPr>
              <a:t>RO</a:t>
            </a:r>
          </a:p>
        </p:txBody>
      </p:sp>
      <p:sp>
        <p:nvSpPr>
          <p:cNvPr id="101" name="Left Brace 100">
            <a:extLst>
              <a:ext uri="{FF2B5EF4-FFF2-40B4-BE49-F238E27FC236}">
                <a16:creationId xmlns:a16="http://schemas.microsoft.com/office/drawing/2014/main" id="{9B14524B-7C5D-947E-20FE-49E3772159C8}"/>
              </a:ext>
            </a:extLst>
          </p:cNvPr>
          <p:cNvSpPr/>
          <p:nvPr/>
        </p:nvSpPr>
        <p:spPr>
          <a:xfrm>
            <a:off x="7544198" y="4635806"/>
            <a:ext cx="153437" cy="738664"/>
          </a:xfrm>
          <a:prstGeom prst="leftBrace">
            <a:avLst>
              <a:gd name="adj1" fmla="val 25676"/>
              <a:gd name="adj2" fmla="val 47973"/>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Rectangle 121">
            <a:extLst>
              <a:ext uri="{FF2B5EF4-FFF2-40B4-BE49-F238E27FC236}">
                <a16:creationId xmlns:a16="http://schemas.microsoft.com/office/drawing/2014/main" id="{8ECBF610-29C2-F5D6-09C9-D9AB8D631CEA}"/>
              </a:ext>
            </a:extLst>
          </p:cNvPr>
          <p:cNvSpPr/>
          <p:nvPr/>
        </p:nvSpPr>
        <p:spPr>
          <a:xfrm>
            <a:off x="9163496" y="5642624"/>
            <a:ext cx="1150926" cy="1051708"/>
          </a:xfrm>
          <a:custGeom>
            <a:avLst/>
            <a:gdLst>
              <a:gd name="connsiteX0" fmla="*/ 0 w 1150926"/>
              <a:gd name="connsiteY0" fmla="*/ 0 h 1051708"/>
              <a:gd name="connsiteX1" fmla="*/ 563954 w 1150926"/>
              <a:gd name="connsiteY1" fmla="*/ 0 h 1051708"/>
              <a:gd name="connsiteX2" fmla="*/ 1150926 w 1150926"/>
              <a:gd name="connsiteY2" fmla="*/ 0 h 1051708"/>
              <a:gd name="connsiteX3" fmla="*/ 1150926 w 1150926"/>
              <a:gd name="connsiteY3" fmla="*/ 546888 h 1051708"/>
              <a:gd name="connsiteX4" fmla="*/ 1150926 w 1150926"/>
              <a:gd name="connsiteY4" fmla="*/ 1051708 h 1051708"/>
              <a:gd name="connsiteX5" fmla="*/ 586972 w 1150926"/>
              <a:gd name="connsiteY5" fmla="*/ 1051708 h 1051708"/>
              <a:gd name="connsiteX6" fmla="*/ 0 w 1150926"/>
              <a:gd name="connsiteY6" fmla="*/ 1051708 h 1051708"/>
              <a:gd name="connsiteX7" fmla="*/ 0 w 1150926"/>
              <a:gd name="connsiteY7" fmla="*/ 546888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236416" y="17883"/>
                  <a:pt x="310399" y="26377"/>
                  <a:pt x="563954" y="0"/>
                </a:cubicBezTo>
                <a:cubicBezTo>
                  <a:pt x="817509" y="-26377"/>
                  <a:pt x="936698" y="8507"/>
                  <a:pt x="1150926" y="0"/>
                </a:cubicBezTo>
                <a:cubicBezTo>
                  <a:pt x="1156427" y="241308"/>
                  <a:pt x="1155043" y="396508"/>
                  <a:pt x="1150926" y="546888"/>
                </a:cubicBezTo>
                <a:cubicBezTo>
                  <a:pt x="1146809" y="697268"/>
                  <a:pt x="1171053" y="936875"/>
                  <a:pt x="1150926" y="1051708"/>
                </a:cubicBezTo>
                <a:cubicBezTo>
                  <a:pt x="972201" y="1025820"/>
                  <a:pt x="821548" y="1042940"/>
                  <a:pt x="586972" y="1051708"/>
                </a:cubicBezTo>
                <a:cubicBezTo>
                  <a:pt x="352396" y="1060476"/>
                  <a:pt x="232248" y="1029032"/>
                  <a:pt x="0" y="1051708"/>
                </a:cubicBezTo>
                <a:cubicBezTo>
                  <a:pt x="-22586" y="913168"/>
                  <a:pt x="25236" y="754401"/>
                  <a:pt x="0" y="546888"/>
                </a:cubicBezTo>
                <a:cubicBezTo>
                  <a:pt x="-25236" y="339375"/>
                  <a:pt x="19442" y="146475"/>
                  <a:pt x="0" y="0"/>
                </a:cubicBezTo>
                <a:close/>
              </a:path>
              <a:path w="1150926" h="1051708" stroke="0" extrusionOk="0">
                <a:moveTo>
                  <a:pt x="0" y="0"/>
                </a:moveTo>
                <a:cubicBezTo>
                  <a:pt x="236891" y="-22753"/>
                  <a:pt x="310906" y="16375"/>
                  <a:pt x="598482" y="0"/>
                </a:cubicBezTo>
                <a:cubicBezTo>
                  <a:pt x="886058" y="-16375"/>
                  <a:pt x="982175" y="-8071"/>
                  <a:pt x="1150926" y="0"/>
                </a:cubicBezTo>
                <a:cubicBezTo>
                  <a:pt x="1159493" y="248852"/>
                  <a:pt x="1135927" y="274175"/>
                  <a:pt x="1150926" y="525854"/>
                </a:cubicBezTo>
                <a:cubicBezTo>
                  <a:pt x="1165925" y="777533"/>
                  <a:pt x="1151872" y="887725"/>
                  <a:pt x="1150926" y="1051708"/>
                </a:cubicBezTo>
                <a:cubicBezTo>
                  <a:pt x="986840" y="1079760"/>
                  <a:pt x="836407" y="1059119"/>
                  <a:pt x="552444" y="1051708"/>
                </a:cubicBezTo>
                <a:cubicBezTo>
                  <a:pt x="268481" y="1044297"/>
                  <a:pt x="159907" y="1078779"/>
                  <a:pt x="0" y="1051708"/>
                </a:cubicBezTo>
                <a:cubicBezTo>
                  <a:pt x="15847" y="933852"/>
                  <a:pt x="-18753" y="710659"/>
                  <a:pt x="0" y="557405"/>
                </a:cubicBezTo>
                <a:cubicBezTo>
                  <a:pt x="18753" y="404151"/>
                  <a:pt x="20101" y="145063"/>
                  <a:pt x="0" y="0"/>
                </a:cubicBezTo>
                <a:close/>
              </a:path>
            </a:pathLst>
          </a:custGeom>
          <a:blipFill>
            <a:blip r:embed="rId8"/>
            <a:stretch>
              <a:fillRect/>
            </a:stretch>
          </a:blipFill>
          <a:ln w="28575">
            <a:solidFill>
              <a:schemeClr val="accent4"/>
            </a:solidFill>
            <a:extLst>
              <a:ext uri="{C807C97D-BFC1-408E-A445-0C87EB9F89A2}">
                <ask:lineSketchStyleProps xmlns:ask="http://schemas.microsoft.com/office/drawing/2018/sketchyshapes" sd="166949838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4B37F628-FF0B-6DA7-DAC3-3DA41FE917D0}"/>
              </a:ext>
            </a:extLst>
          </p:cNvPr>
          <p:cNvSpPr/>
          <p:nvPr/>
        </p:nvSpPr>
        <p:spPr>
          <a:xfrm>
            <a:off x="7920734" y="5642624"/>
            <a:ext cx="1150926" cy="1051708"/>
          </a:xfrm>
          <a:custGeom>
            <a:avLst/>
            <a:gdLst>
              <a:gd name="connsiteX0" fmla="*/ 0 w 1150926"/>
              <a:gd name="connsiteY0" fmla="*/ 0 h 1051708"/>
              <a:gd name="connsiteX1" fmla="*/ 598482 w 1150926"/>
              <a:gd name="connsiteY1" fmla="*/ 0 h 1051708"/>
              <a:gd name="connsiteX2" fmla="*/ 1150926 w 1150926"/>
              <a:gd name="connsiteY2" fmla="*/ 0 h 1051708"/>
              <a:gd name="connsiteX3" fmla="*/ 1150926 w 1150926"/>
              <a:gd name="connsiteY3" fmla="*/ 536371 h 1051708"/>
              <a:gd name="connsiteX4" fmla="*/ 1150926 w 1150926"/>
              <a:gd name="connsiteY4" fmla="*/ 1051708 h 1051708"/>
              <a:gd name="connsiteX5" fmla="*/ 563954 w 1150926"/>
              <a:gd name="connsiteY5" fmla="*/ 1051708 h 1051708"/>
              <a:gd name="connsiteX6" fmla="*/ 0 w 1150926"/>
              <a:gd name="connsiteY6" fmla="*/ 1051708 h 1051708"/>
              <a:gd name="connsiteX7" fmla="*/ 0 w 1150926"/>
              <a:gd name="connsiteY7" fmla="*/ 557405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147729" y="26220"/>
                  <a:pt x="374940" y="-13494"/>
                  <a:pt x="598482" y="0"/>
                </a:cubicBezTo>
                <a:cubicBezTo>
                  <a:pt x="822024" y="13494"/>
                  <a:pt x="975094" y="-22206"/>
                  <a:pt x="1150926" y="0"/>
                </a:cubicBezTo>
                <a:cubicBezTo>
                  <a:pt x="1167125" y="205568"/>
                  <a:pt x="1157220" y="288056"/>
                  <a:pt x="1150926" y="536371"/>
                </a:cubicBezTo>
                <a:cubicBezTo>
                  <a:pt x="1144632" y="784686"/>
                  <a:pt x="1146818" y="927323"/>
                  <a:pt x="1150926" y="1051708"/>
                </a:cubicBezTo>
                <a:cubicBezTo>
                  <a:pt x="892324" y="1064816"/>
                  <a:pt x="824925" y="1024410"/>
                  <a:pt x="563954" y="1051708"/>
                </a:cubicBezTo>
                <a:cubicBezTo>
                  <a:pt x="302983" y="1079006"/>
                  <a:pt x="209725" y="1073812"/>
                  <a:pt x="0" y="1051708"/>
                </a:cubicBezTo>
                <a:cubicBezTo>
                  <a:pt x="-6174" y="918069"/>
                  <a:pt x="-14654" y="802906"/>
                  <a:pt x="0" y="557405"/>
                </a:cubicBezTo>
                <a:cubicBezTo>
                  <a:pt x="14654" y="311904"/>
                  <a:pt x="-4280" y="111515"/>
                  <a:pt x="0" y="0"/>
                </a:cubicBezTo>
                <a:close/>
              </a:path>
              <a:path w="1150926" h="1051708" stroke="0" extrusionOk="0">
                <a:moveTo>
                  <a:pt x="0" y="0"/>
                </a:moveTo>
                <a:cubicBezTo>
                  <a:pt x="286564" y="9643"/>
                  <a:pt x="317616" y="-24856"/>
                  <a:pt x="575463" y="0"/>
                </a:cubicBezTo>
                <a:cubicBezTo>
                  <a:pt x="833310" y="24856"/>
                  <a:pt x="1031292" y="5507"/>
                  <a:pt x="1150926" y="0"/>
                </a:cubicBezTo>
                <a:cubicBezTo>
                  <a:pt x="1155334" y="173411"/>
                  <a:pt x="1155416" y="367279"/>
                  <a:pt x="1150926" y="525854"/>
                </a:cubicBezTo>
                <a:cubicBezTo>
                  <a:pt x="1146436" y="684429"/>
                  <a:pt x="1173326" y="844928"/>
                  <a:pt x="1150926" y="1051708"/>
                </a:cubicBezTo>
                <a:cubicBezTo>
                  <a:pt x="967275" y="1044714"/>
                  <a:pt x="822008" y="1066430"/>
                  <a:pt x="586972" y="1051708"/>
                </a:cubicBezTo>
                <a:cubicBezTo>
                  <a:pt x="351936" y="1036986"/>
                  <a:pt x="118563" y="1051275"/>
                  <a:pt x="0" y="1051708"/>
                </a:cubicBezTo>
                <a:cubicBezTo>
                  <a:pt x="-11825" y="898956"/>
                  <a:pt x="18341" y="629029"/>
                  <a:pt x="0" y="515337"/>
                </a:cubicBezTo>
                <a:cubicBezTo>
                  <a:pt x="-18341" y="401645"/>
                  <a:pt x="9309" y="237687"/>
                  <a:pt x="0" y="0"/>
                </a:cubicBezTo>
                <a:close/>
              </a:path>
            </a:pathLst>
          </a:custGeom>
          <a:blipFill>
            <a:blip r:embed="rId9"/>
            <a:stretch>
              <a:fillRect/>
            </a:stretch>
          </a:blipFill>
          <a:ln w="28575">
            <a:solidFill>
              <a:schemeClr val="accent4"/>
            </a:solidFill>
            <a:extLst>
              <a:ext uri="{C807C97D-BFC1-408E-A445-0C87EB9F89A2}">
                <ask:lineSketchStyleProps xmlns:ask="http://schemas.microsoft.com/office/drawing/2018/sketchyshapes" sd="74687080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ACC6106-BEEA-13CF-1DCC-F35F18639D92}"/>
              </a:ext>
            </a:extLst>
          </p:cNvPr>
          <p:cNvSpPr/>
          <p:nvPr/>
        </p:nvSpPr>
        <p:spPr>
          <a:xfrm>
            <a:off x="6677972" y="5642624"/>
            <a:ext cx="1150926" cy="1051708"/>
          </a:xfrm>
          <a:custGeom>
            <a:avLst/>
            <a:gdLst>
              <a:gd name="connsiteX0" fmla="*/ 0 w 1150926"/>
              <a:gd name="connsiteY0" fmla="*/ 0 h 1051708"/>
              <a:gd name="connsiteX1" fmla="*/ 586972 w 1150926"/>
              <a:gd name="connsiteY1" fmla="*/ 0 h 1051708"/>
              <a:gd name="connsiteX2" fmla="*/ 1150926 w 1150926"/>
              <a:gd name="connsiteY2" fmla="*/ 0 h 1051708"/>
              <a:gd name="connsiteX3" fmla="*/ 1150926 w 1150926"/>
              <a:gd name="connsiteY3" fmla="*/ 546888 h 1051708"/>
              <a:gd name="connsiteX4" fmla="*/ 1150926 w 1150926"/>
              <a:gd name="connsiteY4" fmla="*/ 1051708 h 1051708"/>
              <a:gd name="connsiteX5" fmla="*/ 563954 w 1150926"/>
              <a:gd name="connsiteY5" fmla="*/ 1051708 h 1051708"/>
              <a:gd name="connsiteX6" fmla="*/ 0 w 1150926"/>
              <a:gd name="connsiteY6" fmla="*/ 1051708 h 1051708"/>
              <a:gd name="connsiteX7" fmla="*/ 0 w 1150926"/>
              <a:gd name="connsiteY7" fmla="*/ 536371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173166" y="-27423"/>
                  <a:pt x="356213" y="-13125"/>
                  <a:pt x="586972" y="0"/>
                </a:cubicBezTo>
                <a:cubicBezTo>
                  <a:pt x="817731" y="13125"/>
                  <a:pt x="922848" y="-5945"/>
                  <a:pt x="1150926" y="0"/>
                </a:cubicBezTo>
                <a:cubicBezTo>
                  <a:pt x="1160031" y="205880"/>
                  <a:pt x="1152952" y="298711"/>
                  <a:pt x="1150926" y="546888"/>
                </a:cubicBezTo>
                <a:cubicBezTo>
                  <a:pt x="1148900" y="795065"/>
                  <a:pt x="1148654" y="889876"/>
                  <a:pt x="1150926" y="1051708"/>
                </a:cubicBezTo>
                <a:cubicBezTo>
                  <a:pt x="877481" y="1045827"/>
                  <a:pt x="807070" y="1026613"/>
                  <a:pt x="563954" y="1051708"/>
                </a:cubicBezTo>
                <a:cubicBezTo>
                  <a:pt x="320838" y="1076803"/>
                  <a:pt x="180135" y="1065691"/>
                  <a:pt x="0" y="1051708"/>
                </a:cubicBezTo>
                <a:cubicBezTo>
                  <a:pt x="1926" y="875144"/>
                  <a:pt x="8925" y="680405"/>
                  <a:pt x="0" y="536371"/>
                </a:cubicBezTo>
                <a:cubicBezTo>
                  <a:pt x="-8925" y="392337"/>
                  <a:pt x="-5817" y="122227"/>
                  <a:pt x="0" y="0"/>
                </a:cubicBezTo>
                <a:close/>
              </a:path>
              <a:path w="1150926" h="1051708" stroke="0" extrusionOk="0">
                <a:moveTo>
                  <a:pt x="0" y="0"/>
                </a:moveTo>
                <a:cubicBezTo>
                  <a:pt x="189544" y="-8166"/>
                  <a:pt x="385904" y="25732"/>
                  <a:pt x="552444" y="0"/>
                </a:cubicBezTo>
                <a:cubicBezTo>
                  <a:pt x="718984" y="-25732"/>
                  <a:pt x="874045" y="-13287"/>
                  <a:pt x="1150926" y="0"/>
                </a:cubicBezTo>
                <a:cubicBezTo>
                  <a:pt x="1133215" y="163361"/>
                  <a:pt x="1172792" y="336205"/>
                  <a:pt x="1150926" y="525854"/>
                </a:cubicBezTo>
                <a:cubicBezTo>
                  <a:pt x="1129060" y="715503"/>
                  <a:pt x="1135840" y="805402"/>
                  <a:pt x="1150926" y="1051708"/>
                </a:cubicBezTo>
                <a:cubicBezTo>
                  <a:pt x="983644" y="1079115"/>
                  <a:pt x="830840" y="1051443"/>
                  <a:pt x="575463" y="1051708"/>
                </a:cubicBezTo>
                <a:cubicBezTo>
                  <a:pt x="320086" y="1051973"/>
                  <a:pt x="123200" y="1037211"/>
                  <a:pt x="0" y="1051708"/>
                </a:cubicBezTo>
                <a:cubicBezTo>
                  <a:pt x="22644" y="818005"/>
                  <a:pt x="25982" y="774595"/>
                  <a:pt x="0" y="525854"/>
                </a:cubicBezTo>
                <a:cubicBezTo>
                  <a:pt x="-25982" y="277113"/>
                  <a:pt x="7236" y="255489"/>
                  <a:pt x="0" y="0"/>
                </a:cubicBezTo>
                <a:close/>
              </a:path>
            </a:pathLst>
          </a:custGeom>
          <a:blipFill>
            <a:blip r:embed="rId10"/>
            <a:stretch>
              <a:fillRect/>
            </a:stretch>
          </a:blipFill>
          <a:ln w="28575">
            <a:solidFill>
              <a:schemeClr val="accent4"/>
            </a:solidFill>
            <a:extLst>
              <a:ext uri="{C807C97D-BFC1-408E-A445-0C87EB9F89A2}">
                <ask:lineSketchStyleProps xmlns:ask="http://schemas.microsoft.com/office/drawing/2018/sketchyshapes" sd="332290266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7B09273F-48F7-0890-87B1-429099A9771A}"/>
              </a:ext>
            </a:extLst>
          </p:cNvPr>
          <p:cNvSpPr/>
          <p:nvPr/>
        </p:nvSpPr>
        <p:spPr>
          <a:xfrm>
            <a:off x="10314422" y="3700907"/>
            <a:ext cx="1674859" cy="4919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EDI (điện+ ion)</a:t>
            </a:r>
          </a:p>
        </p:txBody>
      </p:sp>
      <p:sp>
        <p:nvSpPr>
          <p:cNvPr id="126" name="TextBox 125">
            <a:extLst>
              <a:ext uri="{FF2B5EF4-FFF2-40B4-BE49-F238E27FC236}">
                <a16:creationId xmlns:a16="http://schemas.microsoft.com/office/drawing/2014/main" id="{C37B7F3C-511D-B31C-F182-D2DE0C112B0C}"/>
              </a:ext>
            </a:extLst>
          </p:cNvPr>
          <p:cNvSpPr txBox="1"/>
          <p:nvPr/>
        </p:nvSpPr>
        <p:spPr>
          <a:xfrm>
            <a:off x="10579966" y="4697361"/>
            <a:ext cx="1576008" cy="307777"/>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marL="115888" indent="-115888">
              <a:buFont typeface="Arial" panose="020B0604020202020204" pitchFamily="34" charset="0"/>
              <a:buChar char="•"/>
            </a:pPr>
            <a:r>
              <a:rPr lang="en-US" sz="1400" b="0">
                <a:solidFill>
                  <a:srgbClr val="00B0F0"/>
                </a:solidFill>
              </a:rPr>
              <a:t>EDI/CEDI</a:t>
            </a:r>
          </a:p>
        </p:txBody>
      </p:sp>
      <p:sp>
        <p:nvSpPr>
          <p:cNvPr id="127" name="Left Brace 126">
            <a:extLst>
              <a:ext uri="{FF2B5EF4-FFF2-40B4-BE49-F238E27FC236}">
                <a16:creationId xmlns:a16="http://schemas.microsoft.com/office/drawing/2014/main" id="{3759A4E8-1ED9-4024-E8DC-FA04FFA46CEE}"/>
              </a:ext>
            </a:extLst>
          </p:cNvPr>
          <p:cNvSpPr/>
          <p:nvPr/>
        </p:nvSpPr>
        <p:spPr>
          <a:xfrm>
            <a:off x="10461819" y="4635806"/>
            <a:ext cx="153437" cy="738664"/>
          </a:xfrm>
          <a:prstGeom prst="leftBrace">
            <a:avLst>
              <a:gd name="adj1" fmla="val 25676"/>
              <a:gd name="adj2" fmla="val 47973"/>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Rectangle 127">
            <a:extLst>
              <a:ext uri="{FF2B5EF4-FFF2-40B4-BE49-F238E27FC236}">
                <a16:creationId xmlns:a16="http://schemas.microsoft.com/office/drawing/2014/main" id="{7C61ECB9-2A5A-D323-0F51-EEDC35665A3B}"/>
              </a:ext>
            </a:extLst>
          </p:cNvPr>
          <p:cNvSpPr/>
          <p:nvPr/>
        </p:nvSpPr>
        <p:spPr>
          <a:xfrm>
            <a:off x="10697752" y="5642624"/>
            <a:ext cx="1150926" cy="1051708"/>
          </a:xfrm>
          <a:custGeom>
            <a:avLst/>
            <a:gdLst>
              <a:gd name="connsiteX0" fmla="*/ 0 w 1150926"/>
              <a:gd name="connsiteY0" fmla="*/ 0 h 1051708"/>
              <a:gd name="connsiteX1" fmla="*/ 598482 w 1150926"/>
              <a:gd name="connsiteY1" fmla="*/ 0 h 1051708"/>
              <a:gd name="connsiteX2" fmla="*/ 1150926 w 1150926"/>
              <a:gd name="connsiteY2" fmla="*/ 0 h 1051708"/>
              <a:gd name="connsiteX3" fmla="*/ 1150926 w 1150926"/>
              <a:gd name="connsiteY3" fmla="*/ 515337 h 1051708"/>
              <a:gd name="connsiteX4" fmla="*/ 1150926 w 1150926"/>
              <a:gd name="connsiteY4" fmla="*/ 1051708 h 1051708"/>
              <a:gd name="connsiteX5" fmla="*/ 575463 w 1150926"/>
              <a:gd name="connsiteY5" fmla="*/ 1051708 h 1051708"/>
              <a:gd name="connsiteX6" fmla="*/ 0 w 1150926"/>
              <a:gd name="connsiteY6" fmla="*/ 1051708 h 1051708"/>
              <a:gd name="connsiteX7" fmla="*/ 0 w 1150926"/>
              <a:gd name="connsiteY7" fmla="*/ 536371 h 1051708"/>
              <a:gd name="connsiteX8" fmla="*/ 0 w 1150926"/>
              <a:gd name="connsiteY8" fmla="*/ 0 h 105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26" h="1051708" fill="none" extrusionOk="0">
                <a:moveTo>
                  <a:pt x="0" y="0"/>
                </a:moveTo>
                <a:cubicBezTo>
                  <a:pt x="197468" y="23711"/>
                  <a:pt x="410548" y="-20022"/>
                  <a:pt x="598482" y="0"/>
                </a:cubicBezTo>
                <a:cubicBezTo>
                  <a:pt x="786416" y="20022"/>
                  <a:pt x="875594" y="-10201"/>
                  <a:pt x="1150926" y="0"/>
                </a:cubicBezTo>
                <a:cubicBezTo>
                  <a:pt x="1173645" y="103773"/>
                  <a:pt x="1172095" y="358125"/>
                  <a:pt x="1150926" y="515337"/>
                </a:cubicBezTo>
                <a:cubicBezTo>
                  <a:pt x="1129757" y="672549"/>
                  <a:pt x="1135871" y="921509"/>
                  <a:pt x="1150926" y="1051708"/>
                </a:cubicBezTo>
                <a:cubicBezTo>
                  <a:pt x="888427" y="1050166"/>
                  <a:pt x="734276" y="1053849"/>
                  <a:pt x="575463" y="1051708"/>
                </a:cubicBezTo>
                <a:cubicBezTo>
                  <a:pt x="416650" y="1049567"/>
                  <a:pt x="148927" y="1025212"/>
                  <a:pt x="0" y="1051708"/>
                </a:cubicBezTo>
                <a:cubicBezTo>
                  <a:pt x="-4997" y="851534"/>
                  <a:pt x="-13471" y="650325"/>
                  <a:pt x="0" y="536371"/>
                </a:cubicBezTo>
                <a:cubicBezTo>
                  <a:pt x="13471" y="422417"/>
                  <a:pt x="-13749" y="212361"/>
                  <a:pt x="0" y="0"/>
                </a:cubicBezTo>
                <a:close/>
              </a:path>
              <a:path w="1150926" h="1051708" stroke="0" extrusionOk="0">
                <a:moveTo>
                  <a:pt x="0" y="0"/>
                </a:moveTo>
                <a:cubicBezTo>
                  <a:pt x="263876" y="15653"/>
                  <a:pt x="323849" y="-25155"/>
                  <a:pt x="540935" y="0"/>
                </a:cubicBezTo>
                <a:cubicBezTo>
                  <a:pt x="758021" y="25155"/>
                  <a:pt x="974293" y="14870"/>
                  <a:pt x="1150926" y="0"/>
                </a:cubicBezTo>
                <a:cubicBezTo>
                  <a:pt x="1140600" y="137686"/>
                  <a:pt x="1131734" y="306074"/>
                  <a:pt x="1150926" y="494303"/>
                </a:cubicBezTo>
                <a:cubicBezTo>
                  <a:pt x="1170118" y="682532"/>
                  <a:pt x="1143494" y="906868"/>
                  <a:pt x="1150926" y="1051708"/>
                </a:cubicBezTo>
                <a:cubicBezTo>
                  <a:pt x="993334" y="1034798"/>
                  <a:pt x="768686" y="1048329"/>
                  <a:pt x="609991" y="1051708"/>
                </a:cubicBezTo>
                <a:cubicBezTo>
                  <a:pt x="451297" y="1055087"/>
                  <a:pt x="185002" y="1060262"/>
                  <a:pt x="0" y="1051708"/>
                </a:cubicBezTo>
                <a:cubicBezTo>
                  <a:pt x="24636" y="937041"/>
                  <a:pt x="-26539" y="635621"/>
                  <a:pt x="0" y="504820"/>
                </a:cubicBezTo>
                <a:cubicBezTo>
                  <a:pt x="26539" y="374019"/>
                  <a:pt x="-11658" y="220963"/>
                  <a:pt x="0" y="0"/>
                </a:cubicBezTo>
                <a:close/>
              </a:path>
            </a:pathLst>
          </a:custGeom>
          <a:blipFill>
            <a:blip r:embed="rId11"/>
            <a:stretch>
              <a:fillRect/>
            </a:stretch>
          </a:blipFill>
          <a:ln w="28575">
            <a:solidFill>
              <a:srgbClr val="00B0F0"/>
            </a:solidFill>
            <a:extLst>
              <a:ext uri="{C807C97D-BFC1-408E-A445-0C87EB9F89A2}">
                <ask:lineSketchStyleProps xmlns:ask="http://schemas.microsoft.com/office/drawing/2018/sketchyshapes" sd="17025262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031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F9266B-7616-E7C3-BDED-1253CAD2B2CD}"/>
              </a:ext>
            </a:extLst>
          </p:cNvPr>
          <p:cNvPicPr>
            <a:picLocks noChangeAspect="1"/>
          </p:cNvPicPr>
          <p:nvPr/>
        </p:nvPicPr>
        <p:blipFill>
          <a:blip r:embed="rId2"/>
          <a:stretch>
            <a:fillRect/>
          </a:stretch>
        </p:blipFill>
        <p:spPr>
          <a:xfrm>
            <a:off x="1659878" y="384959"/>
            <a:ext cx="9044324" cy="5449785"/>
          </a:xfrm>
          <a:prstGeom prst="rect">
            <a:avLst/>
          </a:prstGeom>
        </p:spPr>
      </p:pic>
      <p:sp>
        <p:nvSpPr>
          <p:cNvPr id="6" name="TextBox 5">
            <a:extLst>
              <a:ext uri="{FF2B5EF4-FFF2-40B4-BE49-F238E27FC236}">
                <a16:creationId xmlns:a16="http://schemas.microsoft.com/office/drawing/2014/main" id="{3B686B72-7574-D28C-B3B4-6304DC679319}"/>
              </a:ext>
            </a:extLst>
          </p:cNvPr>
          <p:cNvSpPr txBox="1"/>
          <p:nvPr/>
        </p:nvSpPr>
        <p:spPr>
          <a:xfrm>
            <a:off x="79442" y="153512"/>
            <a:ext cx="3491072"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PHÂN CẤP CÁC DẠNG LỌC MÀNG</a:t>
            </a:r>
            <a:endParaRPr lang="vi-VN" b="0"/>
          </a:p>
        </p:txBody>
      </p:sp>
      <p:sp>
        <p:nvSpPr>
          <p:cNvPr id="7" name="Arrow: Chevron 6">
            <a:extLst>
              <a:ext uri="{FF2B5EF4-FFF2-40B4-BE49-F238E27FC236}">
                <a16:creationId xmlns:a16="http://schemas.microsoft.com/office/drawing/2014/main" id="{A28F3560-4248-F4BC-8235-97E88D23D9D1}"/>
              </a:ext>
            </a:extLst>
          </p:cNvPr>
          <p:cNvSpPr/>
          <p:nvPr/>
        </p:nvSpPr>
        <p:spPr>
          <a:xfrm>
            <a:off x="2728686" y="6175828"/>
            <a:ext cx="2126342" cy="442686"/>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KÍCH THƯỚC LỖ LỌC</a:t>
            </a:r>
          </a:p>
        </p:txBody>
      </p:sp>
      <p:sp>
        <p:nvSpPr>
          <p:cNvPr id="8" name="Arrow: Chevron 7">
            <a:extLst>
              <a:ext uri="{FF2B5EF4-FFF2-40B4-BE49-F238E27FC236}">
                <a16:creationId xmlns:a16="http://schemas.microsoft.com/office/drawing/2014/main" id="{589148E7-768A-E280-CC21-4E3CC37F94CA}"/>
              </a:ext>
            </a:extLst>
          </p:cNvPr>
          <p:cNvSpPr/>
          <p:nvPr/>
        </p:nvSpPr>
        <p:spPr>
          <a:xfrm>
            <a:off x="5050972" y="6175828"/>
            <a:ext cx="2126342" cy="442686"/>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ÁP SUẤT VẬN HÀNH</a:t>
            </a:r>
          </a:p>
        </p:txBody>
      </p:sp>
      <p:sp>
        <p:nvSpPr>
          <p:cNvPr id="9" name="Arrow: Chevron 8">
            <a:extLst>
              <a:ext uri="{FF2B5EF4-FFF2-40B4-BE49-F238E27FC236}">
                <a16:creationId xmlns:a16="http://schemas.microsoft.com/office/drawing/2014/main" id="{14436AA2-0309-D245-E7B2-27C9BC74008E}"/>
              </a:ext>
            </a:extLst>
          </p:cNvPr>
          <p:cNvSpPr/>
          <p:nvPr/>
        </p:nvSpPr>
        <p:spPr>
          <a:xfrm>
            <a:off x="7373257" y="6175828"/>
            <a:ext cx="2402113" cy="442686"/>
          </a:xfrm>
          <a:prstGeom prst="chevron">
            <a:avLst>
              <a:gd name="adj" fmla="val 319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VẬT CHẤT ĐƯỢC LOẠI BỎ</a:t>
            </a:r>
          </a:p>
        </p:txBody>
      </p:sp>
    </p:spTree>
    <p:extLst>
      <p:ext uri="{BB962C8B-B14F-4D97-AF65-F5344CB8AC3E}">
        <p14:creationId xmlns:p14="http://schemas.microsoft.com/office/powerpoint/2010/main" val="30118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720986E6-185B-87AA-D488-E961052D17EE}"/>
              </a:ext>
            </a:extLst>
          </p:cNvPr>
          <p:cNvSpPr/>
          <p:nvPr/>
        </p:nvSpPr>
        <p:spPr>
          <a:xfrm>
            <a:off x="537029" y="649679"/>
            <a:ext cx="5246914" cy="23876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A1ABCC-A9EA-ABA6-FD8C-AA5605422301}"/>
              </a:ext>
            </a:extLst>
          </p:cNvPr>
          <p:cNvPicPr>
            <a:picLocks noChangeAspect="1"/>
          </p:cNvPicPr>
          <p:nvPr/>
        </p:nvPicPr>
        <p:blipFill>
          <a:blip r:embed="rId2"/>
          <a:stretch>
            <a:fillRect/>
          </a:stretch>
        </p:blipFill>
        <p:spPr>
          <a:xfrm>
            <a:off x="458787" y="3182092"/>
            <a:ext cx="5557303" cy="3597823"/>
          </a:xfrm>
          <a:prstGeom prst="rect">
            <a:avLst/>
          </a:prstGeom>
        </p:spPr>
      </p:pic>
      <p:sp>
        <p:nvSpPr>
          <p:cNvPr id="6" name="TextBox 5">
            <a:extLst>
              <a:ext uri="{FF2B5EF4-FFF2-40B4-BE49-F238E27FC236}">
                <a16:creationId xmlns:a16="http://schemas.microsoft.com/office/drawing/2014/main" id="{D1774BEF-398E-B36F-43DF-BB598838150B}"/>
              </a:ext>
            </a:extLst>
          </p:cNvPr>
          <p:cNvSpPr txBox="1"/>
          <p:nvPr/>
        </p:nvSpPr>
        <p:spPr>
          <a:xfrm>
            <a:off x="79441" y="153512"/>
            <a:ext cx="3722909"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ĐỊNH NGHĨA &amp; CẤU TẠO</a:t>
            </a:r>
            <a:endParaRPr lang="vi-VN"/>
          </a:p>
        </p:txBody>
      </p:sp>
      <p:grpSp>
        <p:nvGrpSpPr>
          <p:cNvPr id="18" name="Group 17">
            <a:extLst>
              <a:ext uri="{FF2B5EF4-FFF2-40B4-BE49-F238E27FC236}">
                <a16:creationId xmlns:a16="http://schemas.microsoft.com/office/drawing/2014/main" id="{7B4DD274-DF4D-6FB8-D562-43D1D18062C5}"/>
              </a:ext>
            </a:extLst>
          </p:cNvPr>
          <p:cNvGrpSpPr/>
          <p:nvPr/>
        </p:nvGrpSpPr>
        <p:grpSpPr>
          <a:xfrm>
            <a:off x="5841109" y="6077841"/>
            <a:ext cx="1988458" cy="597744"/>
            <a:chOff x="8084004" y="3757202"/>
            <a:chExt cx="2307277" cy="597744"/>
          </a:xfrm>
        </p:grpSpPr>
        <p:sp>
          <p:nvSpPr>
            <p:cNvPr id="9" name="Arrow: Right 8">
              <a:extLst>
                <a:ext uri="{FF2B5EF4-FFF2-40B4-BE49-F238E27FC236}">
                  <a16:creationId xmlns:a16="http://schemas.microsoft.com/office/drawing/2014/main" id="{3AC475C1-EC43-1BB0-AC1D-6C98163E2376}"/>
                </a:ext>
              </a:extLst>
            </p:cNvPr>
            <p:cNvSpPr/>
            <p:nvPr/>
          </p:nvSpPr>
          <p:spPr>
            <a:xfrm>
              <a:off x="8084004" y="3840250"/>
              <a:ext cx="311769" cy="139279"/>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B955081-6AA7-A237-0723-3A0B6205A8C7}"/>
                </a:ext>
              </a:extLst>
            </p:cNvPr>
            <p:cNvSpPr/>
            <p:nvPr/>
          </p:nvSpPr>
          <p:spPr>
            <a:xfrm>
              <a:off x="8084004" y="4160995"/>
              <a:ext cx="311769" cy="13927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F9EBDD-7BFA-E14A-8479-DF6C9C1005E4}"/>
                </a:ext>
              </a:extLst>
            </p:cNvPr>
            <p:cNvSpPr txBox="1"/>
            <p:nvPr/>
          </p:nvSpPr>
          <p:spPr>
            <a:xfrm>
              <a:off x="8382260" y="3757202"/>
              <a:ext cx="1943708"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rgbClr val="00B0F0"/>
                  </a:solidFill>
                </a:rPr>
                <a:t>Permeate (Dòng thấm)</a:t>
              </a:r>
            </a:p>
          </p:txBody>
        </p:sp>
        <p:sp>
          <p:nvSpPr>
            <p:cNvPr id="12" name="TextBox 11">
              <a:extLst>
                <a:ext uri="{FF2B5EF4-FFF2-40B4-BE49-F238E27FC236}">
                  <a16:creationId xmlns:a16="http://schemas.microsoft.com/office/drawing/2014/main" id="{791C2423-F01D-55E2-5293-FBD990D06551}"/>
                </a:ext>
              </a:extLst>
            </p:cNvPr>
            <p:cNvSpPr txBox="1"/>
            <p:nvPr/>
          </p:nvSpPr>
          <p:spPr>
            <a:xfrm>
              <a:off x="8382260" y="4077947"/>
              <a:ext cx="2009021" cy="276999"/>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sz="1200">
                  <a:solidFill>
                    <a:srgbClr val="FF0000"/>
                  </a:solidFill>
                </a:rPr>
                <a:t>Concentrate (Dòng thải)</a:t>
              </a:r>
            </a:p>
          </p:txBody>
        </p:sp>
      </p:grpSp>
      <p:pic>
        <p:nvPicPr>
          <p:cNvPr id="14" name="Picture 13">
            <a:extLst>
              <a:ext uri="{FF2B5EF4-FFF2-40B4-BE49-F238E27FC236}">
                <a16:creationId xmlns:a16="http://schemas.microsoft.com/office/drawing/2014/main" id="{F599E99E-A764-E411-65A6-84D0A0568028}"/>
              </a:ext>
            </a:extLst>
          </p:cNvPr>
          <p:cNvPicPr>
            <a:picLocks noChangeAspect="1"/>
          </p:cNvPicPr>
          <p:nvPr/>
        </p:nvPicPr>
        <p:blipFill>
          <a:blip r:embed="rId3"/>
          <a:stretch>
            <a:fillRect/>
          </a:stretch>
        </p:blipFill>
        <p:spPr>
          <a:xfrm>
            <a:off x="7531229" y="3649066"/>
            <a:ext cx="4397176" cy="2955229"/>
          </a:xfrm>
          <a:prstGeom prst="rect">
            <a:avLst/>
          </a:prstGeom>
        </p:spPr>
      </p:pic>
      <p:cxnSp>
        <p:nvCxnSpPr>
          <p:cNvPr id="20" name="Straight Connector 19">
            <a:extLst>
              <a:ext uri="{FF2B5EF4-FFF2-40B4-BE49-F238E27FC236}">
                <a16:creationId xmlns:a16="http://schemas.microsoft.com/office/drawing/2014/main" id="{D7B3A0D1-B23A-A54B-AE80-6F82AFC8F669}"/>
              </a:ext>
            </a:extLst>
          </p:cNvPr>
          <p:cNvCxnSpPr/>
          <p:nvPr/>
        </p:nvCxnSpPr>
        <p:spPr>
          <a:xfrm>
            <a:off x="1117601" y="1864317"/>
            <a:ext cx="3722914" cy="0"/>
          </a:xfrm>
          <a:prstGeom prst="line">
            <a:avLst/>
          </a:prstGeom>
          <a:ln w="76200">
            <a:prstDash val="dashDot"/>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CB437E-74BC-2C2A-A797-DCF077B8DC50}"/>
              </a:ext>
            </a:extLst>
          </p:cNvPr>
          <p:cNvCxnSpPr>
            <a:cxnSpLocks/>
          </p:cNvCxnSpPr>
          <p:nvPr/>
        </p:nvCxnSpPr>
        <p:spPr>
          <a:xfrm>
            <a:off x="4093030" y="1142231"/>
            <a:ext cx="0" cy="11103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6E687BE-FE8B-8503-2F96-44FEA0A0B9F5}"/>
              </a:ext>
            </a:extLst>
          </p:cNvPr>
          <p:cNvCxnSpPr>
            <a:cxnSpLocks/>
          </p:cNvCxnSpPr>
          <p:nvPr/>
        </p:nvCxnSpPr>
        <p:spPr>
          <a:xfrm>
            <a:off x="1778002" y="1142231"/>
            <a:ext cx="0" cy="11103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0A435E6-2D81-932D-688D-E808574E82BF}"/>
              </a:ext>
            </a:extLst>
          </p:cNvPr>
          <p:cNvSpPr txBox="1"/>
          <p:nvPr/>
        </p:nvSpPr>
        <p:spPr>
          <a:xfrm>
            <a:off x="1177296" y="772899"/>
            <a:ext cx="1493334"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a:t>P = 2 – 5 bar</a:t>
            </a:r>
            <a:endParaRPr lang="vi-VN" b="0"/>
          </a:p>
        </p:txBody>
      </p:sp>
      <p:sp>
        <p:nvSpPr>
          <p:cNvPr id="28" name="TextBox 27">
            <a:extLst>
              <a:ext uri="{FF2B5EF4-FFF2-40B4-BE49-F238E27FC236}">
                <a16:creationId xmlns:a16="http://schemas.microsoft.com/office/drawing/2014/main" id="{ACCE9D0A-9F25-07EB-C9F3-730D7633E248}"/>
              </a:ext>
            </a:extLst>
          </p:cNvPr>
          <p:cNvSpPr txBox="1"/>
          <p:nvPr/>
        </p:nvSpPr>
        <p:spPr>
          <a:xfrm>
            <a:off x="1177296" y="2285706"/>
            <a:ext cx="1493334"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a:t>Lọc cơ học</a:t>
            </a:r>
            <a:endParaRPr lang="vi-VN" b="0"/>
          </a:p>
        </p:txBody>
      </p:sp>
      <p:sp>
        <p:nvSpPr>
          <p:cNvPr id="29" name="TextBox 28">
            <a:extLst>
              <a:ext uri="{FF2B5EF4-FFF2-40B4-BE49-F238E27FC236}">
                <a16:creationId xmlns:a16="http://schemas.microsoft.com/office/drawing/2014/main" id="{0C8B9BAF-0A2F-8E69-1AC7-B2671BE84852}"/>
              </a:ext>
            </a:extLst>
          </p:cNvPr>
          <p:cNvSpPr txBox="1"/>
          <p:nvPr/>
        </p:nvSpPr>
        <p:spPr>
          <a:xfrm>
            <a:off x="3378069" y="772899"/>
            <a:ext cx="1493334"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a:t>P = &gt;10 bar</a:t>
            </a:r>
            <a:endParaRPr lang="vi-VN" b="0"/>
          </a:p>
        </p:txBody>
      </p:sp>
      <p:sp>
        <p:nvSpPr>
          <p:cNvPr id="30" name="TextBox 29">
            <a:extLst>
              <a:ext uri="{FF2B5EF4-FFF2-40B4-BE49-F238E27FC236}">
                <a16:creationId xmlns:a16="http://schemas.microsoft.com/office/drawing/2014/main" id="{A89B2170-ACA7-7A56-5903-54A7F6F7953F}"/>
              </a:ext>
            </a:extLst>
          </p:cNvPr>
          <p:cNvSpPr txBox="1"/>
          <p:nvPr/>
        </p:nvSpPr>
        <p:spPr>
          <a:xfrm>
            <a:off x="3378068" y="2285706"/>
            <a:ext cx="1680159" cy="646331"/>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a:t>Lọc thẩm thấu ngược (RO)</a:t>
            </a:r>
            <a:endParaRPr lang="vi-VN" b="0"/>
          </a:p>
        </p:txBody>
      </p:sp>
      <p:grpSp>
        <p:nvGrpSpPr>
          <p:cNvPr id="17" name="Group 16">
            <a:extLst>
              <a:ext uri="{FF2B5EF4-FFF2-40B4-BE49-F238E27FC236}">
                <a16:creationId xmlns:a16="http://schemas.microsoft.com/office/drawing/2014/main" id="{D538C474-CB47-AAA5-6EA1-EEB63FC89B0C}"/>
              </a:ext>
            </a:extLst>
          </p:cNvPr>
          <p:cNvGrpSpPr/>
          <p:nvPr/>
        </p:nvGrpSpPr>
        <p:grpSpPr>
          <a:xfrm>
            <a:off x="5994292" y="4051784"/>
            <a:ext cx="2058339" cy="1833336"/>
            <a:chOff x="895349" y="1105503"/>
            <a:chExt cx="2058339" cy="1833336"/>
          </a:xfrm>
        </p:grpSpPr>
        <p:pic>
          <p:nvPicPr>
            <p:cNvPr id="1026" name="Picture 2" descr="GE 8 Inch RO Membrane 400, 1000 lph at Rs 26000 in Tiruchirappalli | ID:  18898408297">
              <a:extLst>
                <a:ext uri="{FF2B5EF4-FFF2-40B4-BE49-F238E27FC236}">
                  <a16:creationId xmlns:a16="http://schemas.microsoft.com/office/drawing/2014/main" id="{45C6606D-3ECF-F4F7-AC45-D0E5704F0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5349" y="1105503"/>
              <a:ext cx="1833336" cy="183333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75CC5995-0D57-E6DE-84A7-BE8257940D89}"/>
                </a:ext>
              </a:extLst>
            </p:cNvPr>
            <p:cNvSpPr/>
            <p:nvPr/>
          </p:nvSpPr>
          <p:spPr>
            <a:xfrm rot="1087574">
              <a:off x="2231551" y="2210250"/>
              <a:ext cx="589048" cy="168665"/>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F7BCB4A-715A-5CD6-403C-C1D7E1A28B74}"/>
                </a:ext>
              </a:extLst>
            </p:cNvPr>
            <p:cNvSpPr/>
            <p:nvPr/>
          </p:nvSpPr>
          <p:spPr>
            <a:xfrm rot="1094482">
              <a:off x="2442150" y="2040759"/>
              <a:ext cx="511538" cy="14514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Thẩm thấu ngược là gì và nó hoạt động như thế nào?">
            <a:extLst>
              <a:ext uri="{FF2B5EF4-FFF2-40B4-BE49-F238E27FC236}">
                <a16:creationId xmlns:a16="http://schemas.microsoft.com/office/drawing/2014/main" id="{FC8AA64E-794D-E73D-06C3-0013BC5DC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782" y="542617"/>
            <a:ext cx="4017657" cy="266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505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186279-08EB-AF79-4152-31D966E9308E}"/>
              </a:ext>
            </a:extLst>
          </p:cNvPr>
          <p:cNvSpPr txBox="1"/>
          <p:nvPr/>
        </p:nvSpPr>
        <p:spPr>
          <a:xfrm>
            <a:off x="79441" y="153512"/>
            <a:ext cx="3722909"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ĐỊNH NGHĨA &amp; CẤU TẠO</a:t>
            </a:r>
            <a:endParaRPr lang="vi-VN"/>
          </a:p>
        </p:txBody>
      </p:sp>
      <p:pic>
        <p:nvPicPr>
          <p:cNvPr id="5" name="Online Media 4" title="DuPont™ FilmTec™ reverse osmosis membranes">
            <a:hlinkClick r:id="" action="ppaction://media"/>
            <a:extLst>
              <a:ext uri="{FF2B5EF4-FFF2-40B4-BE49-F238E27FC236}">
                <a16:creationId xmlns:a16="http://schemas.microsoft.com/office/drawing/2014/main" id="{5B82A830-1C4D-3D3B-8938-64430DB05DAD}"/>
              </a:ext>
            </a:extLst>
          </p:cNvPr>
          <p:cNvPicPr>
            <a:picLocks noRot="1" noChangeAspect="1"/>
          </p:cNvPicPr>
          <p:nvPr>
            <a:videoFile r:link="rId1"/>
          </p:nvPr>
        </p:nvPicPr>
        <p:blipFill>
          <a:blip r:embed="rId3"/>
          <a:stretch>
            <a:fillRect/>
          </a:stretch>
        </p:blipFill>
        <p:spPr>
          <a:xfrm>
            <a:off x="965200" y="623171"/>
            <a:ext cx="10464800" cy="5912611"/>
          </a:xfrm>
          <a:prstGeom prst="rect">
            <a:avLst/>
          </a:prstGeom>
        </p:spPr>
      </p:pic>
    </p:spTree>
    <p:extLst>
      <p:ext uri="{BB962C8B-B14F-4D97-AF65-F5344CB8AC3E}">
        <p14:creationId xmlns:p14="http://schemas.microsoft.com/office/powerpoint/2010/main" val="205709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twork background. Connections with dots and lines. Vector illustration  14847080 Vector Art at Vecteezy">
            <a:extLst>
              <a:ext uri="{FF2B5EF4-FFF2-40B4-BE49-F238E27FC236}">
                <a16:creationId xmlns:a16="http://schemas.microsoft.com/office/drawing/2014/main" id="{5B402884-C641-D6D6-1B78-64CFACA10531}"/>
              </a:ext>
            </a:extLst>
          </p:cNvPr>
          <p:cNvPicPr>
            <a:picLocks noChangeAspect="1" noChangeArrowheads="1"/>
          </p:cNvPicPr>
          <p:nvPr/>
        </p:nvPicPr>
        <p:blipFill rotWithShape="1">
          <a:blip r:embed="rId2">
            <a:alphaModFix amt="24000"/>
            <a:extLst>
              <a:ext uri="{28A0092B-C50C-407E-A947-70E740481C1C}">
                <a14:useLocalDpi xmlns:a14="http://schemas.microsoft.com/office/drawing/2010/main" val="0"/>
              </a:ext>
            </a:extLst>
          </a:blip>
          <a:srcRect l="27948" t="-109" r="30161" b="2"/>
          <a:stretch/>
        </p:blipFill>
        <p:spPr bwMode="auto">
          <a:xfrm rot="5400000">
            <a:off x="198177" y="1199662"/>
            <a:ext cx="5460158" cy="5856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3B921E-66F4-7407-8FD6-A285CE46F4F3}"/>
              </a:ext>
            </a:extLst>
          </p:cNvPr>
          <p:cNvSpPr txBox="1"/>
          <p:nvPr/>
        </p:nvSpPr>
        <p:spPr>
          <a:xfrm>
            <a:off x="79442" y="153512"/>
            <a:ext cx="2518616"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PHÂN LOẠI</a:t>
            </a:r>
          </a:p>
        </p:txBody>
      </p:sp>
      <p:sp>
        <p:nvSpPr>
          <p:cNvPr id="5" name="Rectangle 4">
            <a:extLst>
              <a:ext uri="{FF2B5EF4-FFF2-40B4-BE49-F238E27FC236}">
                <a16:creationId xmlns:a16="http://schemas.microsoft.com/office/drawing/2014/main" id="{BC47E5F0-FEA2-1833-52F8-3949EC3965E0}"/>
              </a:ext>
            </a:extLst>
          </p:cNvPr>
          <p:cNvSpPr/>
          <p:nvPr/>
        </p:nvSpPr>
        <p:spPr>
          <a:xfrm>
            <a:off x="855393" y="1781547"/>
            <a:ext cx="1440233" cy="4919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áp cao</a:t>
            </a:r>
          </a:p>
        </p:txBody>
      </p:sp>
      <p:sp>
        <p:nvSpPr>
          <p:cNvPr id="6" name="Rectangle 5">
            <a:extLst>
              <a:ext uri="{FF2B5EF4-FFF2-40B4-BE49-F238E27FC236}">
                <a16:creationId xmlns:a16="http://schemas.microsoft.com/office/drawing/2014/main" id="{71EE5601-9C53-CDC8-3E0E-AA0BFF63DE7D}"/>
              </a:ext>
            </a:extLst>
          </p:cNvPr>
          <p:cNvSpPr/>
          <p:nvPr/>
        </p:nvSpPr>
        <p:spPr>
          <a:xfrm>
            <a:off x="3010430" y="3599306"/>
            <a:ext cx="1733398" cy="49199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nước thải</a:t>
            </a:r>
          </a:p>
        </p:txBody>
      </p:sp>
      <p:sp>
        <p:nvSpPr>
          <p:cNvPr id="7" name="Rectangle 6">
            <a:extLst>
              <a:ext uri="{FF2B5EF4-FFF2-40B4-BE49-F238E27FC236}">
                <a16:creationId xmlns:a16="http://schemas.microsoft.com/office/drawing/2014/main" id="{677C5D7D-013B-8DEC-CD34-B5479E0D86BF}"/>
              </a:ext>
            </a:extLst>
          </p:cNvPr>
          <p:cNvSpPr/>
          <p:nvPr/>
        </p:nvSpPr>
        <p:spPr>
          <a:xfrm>
            <a:off x="520696" y="3997884"/>
            <a:ext cx="1900662" cy="4919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nước biển</a:t>
            </a:r>
          </a:p>
        </p:txBody>
      </p:sp>
      <p:sp>
        <p:nvSpPr>
          <p:cNvPr id="8" name="Rectangle 7">
            <a:extLst>
              <a:ext uri="{FF2B5EF4-FFF2-40B4-BE49-F238E27FC236}">
                <a16:creationId xmlns:a16="http://schemas.microsoft.com/office/drawing/2014/main" id="{3032C0EE-7F96-A2EE-A2E6-A4B616D6BD8A}"/>
              </a:ext>
            </a:extLst>
          </p:cNvPr>
          <p:cNvSpPr/>
          <p:nvPr/>
        </p:nvSpPr>
        <p:spPr>
          <a:xfrm>
            <a:off x="2295626" y="4856417"/>
            <a:ext cx="1519262" cy="491991"/>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nước lợ</a:t>
            </a:r>
          </a:p>
        </p:txBody>
      </p:sp>
      <p:sp>
        <p:nvSpPr>
          <p:cNvPr id="9" name="Rectangle 8">
            <a:extLst>
              <a:ext uri="{FF2B5EF4-FFF2-40B4-BE49-F238E27FC236}">
                <a16:creationId xmlns:a16="http://schemas.microsoft.com/office/drawing/2014/main" id="{B63A1CEE-6CFC-0736-1C70-D51EB597D2D7}"/>
              </a:ext>
            </a:extLst>
          </p:cNvPr>
          <p:cNvSpPr/>
          <p:nvPr/>
        </p:nvSpPr>
        <p:spPr>
          <a:xfrm>
            <a:off x="1184242" y="2809850"/>
            <a:ext cx="1871015" cy="4919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nước nóng</a:t>
            </a:r>
          </a:p>
        </p:txBody>
      </p:sp>
      <p:sp>
        <p:nvSpPr>
          <p:cNvPr id="10" name="Rectangle 9">
            <a:extLst>
              <a:ext uri="{FF2B5EF4-FFF2-40B4-BE49-F238E27FC236}">
                <a16:creationId xmlns:a16="http://schemas.microsoft.com/office/drawing/2014/main" id="{B71DDD93-21BC-756C-A03F-C53C61435299}"/>
              </a:ext>
            </a:extLst>
          </p:cNvPr>
          <p:cNvSpPr/>
          <p:nvPr/>
        </p:nvSpPr>
        <p:spPr>
          <a:xfrm>
            <a:off x="4124577" y="5617540"/>
            <a:ext cx="1519262" cy="49199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4 inch</a:t>
            </a:r>
          </a:p>
        </p:txBody>
      </p:sp>
      <p:sp>
        <p:nvSpPr>
          <p:cNvPr id="11" name="Rectangle 10">
            <a:extLst>
              <a:ext uri="{FF2B5EF4-FFF2-40B4-BE49-F238E27FC236}">
                <a16:creationId xmlns:a16="http://schemas.microsoft.com/office/drawing/2014/main" id="{6269A4C1-571B-6A99-BB60-4AC2C69CB02D}"/>
              </a:ext>
            </a:extLst>
          </p:cNvPr>
          <p:cNvSpPr/>
          <p:nvPr/>
        </p:nvSpPr>
        <p:spPr>
          <a:xfrm>
            <a:off x="3814888" y="2165199"/>
            <a:ext cx="1519262" cy="4919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áp thấp</a:t>
            </a:r>
          </a:p>
        </p:txBody>
      </p:sp>
      <p:sp>
        <p:nvSpPr>
          <p:cNvPr id="13" name="TextBox 12">
            <a:extLst>
              <a:ext uri="{FF2B5EF4-FFF2-40B4-BE49-F238E27FC236}">
                <a16:creationId xmlns:a16="http://schemas.microsoft.com/office/drawing/2014/main" id="{E4B99451-37FB-1ABF-E50F-139A07C753D9}"/>
              </a:ext>
            </a:extLst>
          </p:cNvPr>
          <p:cNvSpPr txBox="1"/>
          <p:nvPr/>
        </p:nvSpPr>
        <p:spPr>
          <a:xfrm>
            <a:off x="1645028" y="775677"/>
            <a:ext cx="3098800"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a:t>THEO CÁCH CỦA THỊ TRƯỜNG</a:t>
            </a:r>
          </a:p>
        </p:txBody>
      </p:sp>
      <p:sp>
        <p:nvSpPr>
          <p:cNvPr id="14" name="TextBox 13">
            <a:extLst>
              <a:ext uri="{FF2B5EF4-FFF2-40B4-BE49-F238E27FC236}">
                <a16:creationId xmlns:a16="http://schemas.microsoft.com/office/drawing/2014/main" id="{D121CB1F-8E50-13EA-5EDC-934037219286}"/>
              </a:ext>
            </a:extLst>
          </p:cNvPr>
          <p:cNvSpPr txBox="1"/>
          <p:nvPr/>
        </p:nvSpPr>
        <p:spPr>
          <a:xfrm>
            <a:off x="7632171" y="775677"/>
            <a:ext cx="3098800"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gn="ctr"/>
            <a:r>
              <a:rPr lang="en-US"/>
              <a:t>MÌNH LÀ 1 CHUYÊN GIA</a:t>
            </a:r>
          </a:p>
        </p:txBody>
      </p:sp>
      <p:cxnSp>
        <p:nvCxnSpPr>
          <p:cNvPr id="16" name="Straight Connector 15">
            <a:extLst>
              <a:ext uri="{FF2B5EF4-FFF2-40B4-BE49-F238E27FC236}">
                <a16:creationId xmlns:a16="http://schemas.microsoft.com/office/drawing/2014/main" id="{470B805E-21EA-1775-1C97-1DB3CAF9B02F}"/>
              </a:ext>
            </a:extLst>
          </p:cNvPr>
          <p:cNvCxnSpPr/>
          <p:nvPr/>
        </p:nvCxnSpPr>
        <p:spPr>
          <a:xfrm>
            <a:off x="6096000" y="1059543"/>
            <a:ext cx="0" cy="5399314"/>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E9AECBA-0844-973C-CE91-2E85A26A287D}"/>
              </a:ext>
            </a:extLst>
          </p:cNvPr>
          <p:cNvCxnSpPr>
            <a:cxnSpLocks/>
          </p:cNvCxnSpPr>
          <p:nvPr/>
        </p:nvCxnSpPr>
        <p:spPr>
          <a:xfrm>
            <a:off x="3502831" y="1164445"/>
            <a:ext cx="10716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DF7011-EF09-ACA4-7810-B9B087A5387E}"/>
              </a:ext>
            </a:extLst>
          </p:cNvPr>
          <p:cNvCxnSpPr>
            <a:cxnSpLocks/>
          </p:cNvCxnSpPr>
          <p:nvPr/>
        </p:nvCxnSpPr>
        <p:spPr>
          <a:xfrm>
            <a:off x="9181571" y="1164445"/>
            <a:ext cx="107168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8D6CD35-98B3-EB6F-21A9-7DCFF8DC3395}"/>
              </a:ext>
            </a:extLst>
          </p:cNvPr>
          <p:cNvSpPr/>
          <p:nvPr/>
        </p:nvSpPr>
        <p:spPr>
          <a:xfrm>
            <a:off x="705128" y="5966866"/>
            <a:ext cx="1519262" cy="49199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Màng 8 inch</a:t>
            </a:r>
          </a:p>
        </p:txBody>
      </p:sp>
      <p:sp>
        <p:nvSpPr>
          <p:cNvPr id="24" name="TextBox 23">
            <a:extLst>
              <a:ext uri="{FF2B5EF4-FFF2-40B4-BE49-F238E27FC236}">
                <a16:creationId xmlns:a16="http://schemas.microsoft.com/office/drawing/2014/main" id="{4A6DB587-5099-7650-DA59-5714855ADBC4}"/>
              </a:ext>
            </a:extLst>
          </p:cNvPr>
          <p:cNvSpPr txBox="1"/>
          <p:nvPr/>
        </p:nvSpPr>
        <p:spPr>
          <a:xfrm>
            <a:off x="6335486" y="5102412"/>
            <a:ext cx="5450114" cy="1531445"/>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pPr>
              <a:lnSpc>
                <a:spcPct val="150000"/>
              </a:lnSpc>
            </a:pPr>
            <a:r>
              <a:rPr lang="en-US" sz="1600" b="0"/>
              <a:t>=&gt; Hãy đọc tên </a:t>
            </a:r>
            <a:r>
              <a:rPr lang="en-US" sz="1600">
                <a:highlight>
                  <a:srgbClr val="FFFF00"/>
                </a:highlight>
              </a:rPr>
              <a:t>Model</a:t>
            </a:r>
            <a:r>
              <a:rPr lang="en-US" sz="1600" b="0">
                <a:highlight>
                  <a:srgbClr val="FFFF00"/>
                </a:highlight>
              </a:rPr>
              <a:t> </a:t>
            </a:r>
            <a:r>
              <a:rPr lang="en-US" sz="1600" b="0"/>
              <a:t>và nói về cách </a:t>
            </a:r>
            <a:r>
              <a:rPr lang="en-US" sz="1600">
                <a:highlight>
                  <a:srgbClr val="FFFF00"/>
                </a:highlight>
              </a:rPr>
              <a:t>Ứng dụng </a:t>
            </a:r>
            <a:r>
              <a:rPr lang="en-US" sz="1600" b="0"/>
              <a:t>của màng RO</a:t>
            </a:r>
          </a:p>
          <a:p>
            <a:pPr>
              <a:lnSpc>
                <a:spcPct val="150000"/>
              </a:lnSpc>
            </a:pPr>
            <a:r>
              <a:rPr lang="en-US" sz="1600" b="0"/>
              <a:t>=&gt; Học cách đọc </a:t>
            </a:r>
            <a:r>
              <a:rPr lang="en-US" sz="1600">
                <a:highlight>
                  <a:srgbClr val="FFFF00"/>
                </a:highlight>
              </a:rPr>
              <a:t>Catalogue</a:t>
            </a:r>
            <a:r>
              <a:rPr lang="en-US" sz="1600" b="0"/>
              <a:t> và hiểu </a:t>
            </a:r>
            <a:r>
              <a:rPr lang="en-US" sz="1600">
                <a:highlight>
                  <a:srgbClr val="FFFF00"/>
                </a:highlight>
              </a:rPr>
              <a:t>Specifications</a:t>
            </a:r>
          </a:p>
          <a:p>
            <a:pPr>
              <a:lnSpc>
                <a:spcPct val="150000"/>
              </a:lnSpc>
            </a:pPr>
            <a:r>
              <a:rPr lang="en-US" sz="1600">
                <a:highlight>
                  <a:srgbClr val="FFFF00"/>
                </a:highlight>
              </a:rPr>
              <a:t>=&gt; Học cách sử dụng phần mềm thiết kế để giải quyết vấn đề</a:t>
            </a:r>
          </a:p>
          <a:p>
            <a:pPr>
              <a:lnSpc>
                <a:spcPct val="150000"/>
              </a:lnSpc>
            </a:pPr>
            <a:r>
              <a:rPr lang="en-US" sz="1600">
                <a:solidFill>
                  <a:srgbClr val="FF0000"/>
                </a:solidFill>
              </a:rPr>
              <a:t>= Đọc thêm về phân loại màng RO DuPont tại: </a:t>
            </a:r>
            <a:r>
              <a:rPr lang="en-US" sz="1600">
                <a:solidFill>
                  <a:srgbClr val="FF0000"/>
                </a:solidFill>
                <a:hlinkClick r:id="rId3"/>
              </a:rPr>
              <a:t>đây (page 20)</a:t>
            </a:r>
            <a:endParaRPr lang="en-US" sz="1600">
              <a:solidFill>
                <a:srgbClr val="FF0000"/>
              </a:solidFill>
            </a:endParaRPr>
          </a:p>
        </p:txBody>
      </p:sp>
      <p:grpSp>
        <p:nvGrpSpPr>
          <p:cNvPr id="26" name="Group 25">
            <a:extLst>
              <a:ext uri="{FF2B5EF4-FFF2-40B4-BE49-F238E27FC236}">
                <a16:creationId xmlns:a16="http://schemas.microsoft.com/office/drawing/2014/main" id="{AD5869CF-5993-1B40-040B-AF5F54C7065B}"/>
              </a:ext>
            </a:extLst>
          </p:cNvPr>
          <p:cNvGrpSpPr/>
          <p:nvPr/>
        </p:nvGrpSpPr>
        <p:grpSpPr>
          <a:xfrm>
            <a:off x="6335486" y="1383796"/>
            <a:ext cx="4320302" cy="3344097"/>
            <a:chOff x="6853411" y="1264019"/>
            <a:chExt cx="4320302" cy="3344097"/>
          </a:xfrm>
        </p:grpSpPr>
        <p:pic>
          <p:nvPicPr>
            <p:cNvPr id="23" name="Picture 22">
              <a:extLst>
                <a:ext uri="{FF2B5EF4-FFF2-40B4-BE49-F238E27FC236}">
                  <a16:creationId xmlns:a16="http://schemas.microsoft.com/office/drawing/2014/main" id="{307A2C9C-5D86-8108-82F0-040B607EA0AD}"/>
                </a:ext>
              </a:extLst>
            </p:cNvPr>
            <p:cNvPicPr>
              <a:picLocks noChangeAspect="1"/>
            </p:cNvPicPr>
            <p:nvPr/>
          </p:nvPicPr>
          <p:blipFill rotWithShape="1">
            <a:blip r:embed="rId4"/>
            <a:srcRect b="61430"/>
            <a:stretch/>
          </p:blipFill>
          <p:spPr>
            <a:xfrm>
              <a:off x="6853412" y="1264019"/>
              <a:ext cx="4320301" cy="1545830"/>
            </a:xfrm>
            <a:prstGeom prst="rect">
              <a:avLst/>
            </a:prstGeom>
          </p:spPr>
        </p:pic>
        <p:pic>
          <p:nvPicPr>
            <p:cNvPr id="25" name="Picture 24">
              <a:extLst>
                <a:ext uri="{FF2B5EF4-FFF2-40B4-BE49-F238E27FC236}">
                  <a16:creationId xmlns:a16="http://schemas.microsoft.com/office/drawing/2014/main" id="{A3FDA901-00FC-7E52-1502-A5BDFC9BF03E}"/>
                </a:ext>
              </a:extLst>
            </p:cNvPr>
            <p:cNvPicPr>
              <a:picLocks noChangeAspect="1"/>
            </p:cNvPicPr>
            <p:nvPr/>
          </p:nvPicPr>
          <p:blipFill rotWithShape="1">
            <a:blip r:embed="rId4"/>
            <a:srcRect t="54019"/>
            <a:stretch/>
          </p:blipFill>
          <p:spPr>
            <a:xfrm>
              <a:off x="6853411" y="2765281"/>
              <a:ext cx="4320301" cy="1842835"/>
            </a:xfrm>
            <a:prstGeom prst="rect">
              <a:avLst/>
            </a:prstGeom>
          </p:spPr>
        </p:pic>
      </p:grpSp>
    </p:spTree>
    <p:extLst>
      <p:ext uri="{BB962C8B-B14F-4D97-AF65-F5344CB8AC3E}">
        <p14:creationId xmlns:p14="http://schemas.microsoft.com/office/powerpoint/2010/main" val="306209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B28067-2F3D-F49F-1E8A-112E9FF9E03B}"/>
              </a:ext>
            </a:extLst>
          </p:cNvPr>
          <p:cNvPicPr>
            <a:picLocks noChangeAspect="1"/>
          </p:cNvPicPr>
          <p:nvPr/>
        </p:nvPicPr>
        <p:blipFill>
          <a:blip r:embed="rId2"/>
          <a:stretch>
            <a:fillRect/>
          </a:stretch>
        </p:blipFill>
        <p:spPr>
          <a:xfrm>
            <a:off x="2342998" y="665243"/>
            <a:ext cx="7578576" cy="3155950"/>
          </a:xfrm>
          <a:prstGeom prst="rect">
            <a:avLst/>
          </a:prstGeom>
        </p:spPr>
      </p:pic>
      <p:sp>
        <p:nvSpPr>
          <p:cNvPr id="15" name="TextBox 14">
            <a:extLst>
              <a:ext uri="{FF2B5EF4-FFF2-40B4-BE49-F238E27FC236}">
                <a16:creationId xmlns:a16="http://schemas.microsoft.com/office/drawing/2014/main" id="{979056DD-FDEE-06C6-4A0E-3162FAE739DA}"/>
              </a:ext>
            </a:extLst>
          </p:cNvPr>
          <p:cNvSpPr txBox="1"/>
          <p:nvPr/>
        </p:nvSpPr>
        <p:spPr>
          <a:xfrm>
            <a:off x="79441" y="153512"/>
            <a:ext cx="3723301" cy="369332"/>
          </a:xfrm>
          <a:prstGeom prst="rect">
            <a:avLst/>
          </a:prstGeom>
          <a:noFill/>
        </p:spPr>
        <p:txBody>
          <a:bodyPr wrap="square">
            <a:spAutoFit/>
          </a:bodyPr>
          <a:lstStyle>
            <a:defPPr>
              <a:defRPr lang="en-US"/>
            </a:defPPr>
            <a:lvl1pPr>
              <a:buFont typeface="+mj-lt"/>
              <a:buNone/>
              <a:defRPr b="1" i="0">
                <a:solidFill>
                  <a:schemeClr val="tx1">
                    <a:lumMod val="65000"/>
                    <a:lumOff val="35000"/>
                  </a:schemeClr>
                </a:solidFill>
                <a:effectLst/>
                <a:latin typeface="Calibri" panose="020F0502020204030204" pitchFamily="34" charset="0"/>
                <a:cs typeface="Calibri" panose="020F0502020204030204" pitchFamily="34" charset="0"/>
              </a:defRPr>
            </a:lvl1pPr>
          </a:lstStyle>
          <a:p>
            <a:r>
              <a:rPr lang="en-US"/>
              <a:t>MÀNG RO: CÁC HÃNG PHỔ BIẾN</a:t>
            </a:r>
          </a:p>
        </p:txBody>
      </p:sp>
      <p:sp>
        <p:nvSpPr>
          <p:cNvPr id="17" name="TextBox 16">
            <a:extLst>
              <a:ext uri="{FF2B5EF4-FFF2-40B4-BE49-F238E27FC236}">
                <a16:creationId xmlns:a16="http://schemas.microsoft.com/office/drawing/2014/main" id="{EF2DA13C-1880-151F-8FBA-E961442B86EA}"/>
              </a:ext>
            </a:extLst>
          </p:cNvPr>
          <p:cNvSpPr txBox="1"/>
          <p:nvPr/>
        </p:nvSpPr>
        <p:spPr>
          <a:xfrm>
            <a:off x="290286" y="4065192"/>
            <a:ext cx="11684000" cy="2321085"/>
          </a:xfrm>
          <a:prstGeom prst="rect">
            <a:avLst/>
          </a:prstGeom>
          <a:noFill/>
        </p:spPr>
        <p:txBody>
          <a:bodyPr wrap="square">
            <a:spAutoFit/>
          </a:bodyPr>
          <a:lstStyle/>
          <a:p>
            <a:pPr>
              <a:lnSpc>
                <a:spcPct val="150000"/>
              </a:lnSpc>
            </a:pPr>
            <a:r>
              <a:rPr lang="en-US" sz="1400" b="1" u="sng"/>
              <a:t>Chú thích:</a:t>
            </a:r>
          </a:p>
          <a:p>
            <a:pPr>
              <a:lnSpc>
                <a:spcPct val="150000"/>
              </a:lnSpc>
            </a:pPr>
            <a:r>
              <a:rPr lang="en-US" sz="1400"/>
              <a:t>Màng </a:t>
            </a:r>
            <a:r>
              <a:rPr lang="en-US" sz="1400" b="1"/>
              <a:t>TFC (Thin Film Composite):</a:t>
            </a:r>
            <a:r>
              <a:rPr lang="en-US" sz="1400"/>
              <a:t> Là loại màng phổ biến nhất hiện nay, được làm từ các lớp màng mỏng composite, có khả năng loại bỏ tạp chất cao và tuổi thọ dài.</a:t>
            </a:r>
          </a:p>
          <a:p>
            <a:pPr>
              <a:lnSpc>
                <a:spcPct val="150000"/>
              </a:lnSpc>
            </a:pPr>
            <a:r>
              <a:rPr lang="en-US" sz="1400"/>
              <a:t>Màng </a:t>
            </a:r>
            <a:r>
              <a:rPr lang="en-US" sz="1400" b="1"/>
              <a:t>BW (Brackish Water):</a:t>
            </a:r>
            <a:r>
              <a:rPr lang="en-US" sz="1400"/>
              <a:t> Dùng để xử lý nước lợ, có khả năng loại bỏ muối và các tạp chất khác.</a:t>
            </a:r>
          </a:p>
          <a:p>
            <a:pPr>
              <a:lnSpc>
                <a:spcPct val="150000"/>
              </a:lnSpc>
            </a:pPr>
            <a:r>
              <a:rPr lang="en-US" sz="1400"/>
              <a:t>Màng </a:t>
            </a:r>
            <a:r>
              <a:rPr lang="en-US" sz="1400" b="1"/>
              <a:t>SW (Sea Water): </a:t>
            </a:r>
            <a:r>
              <a:rPr lang="en-US" sz="1400"/>
              <a:t>Thiết kế đặc biệt để xử lý nước biển, chịu được áp lực cao và có khả năng loại bỏ muối tốt.</a:t>
            </a:r>
          </a:p>
          <a:p>
            <a:pPr>
              <a:lnSpc>
                <a:spcPct val="150000"/>
              </a:lnSpc>
            </a:pPr>
            <a:r>
              <a:rPr lang="en-US" sz="1400"/>
              <a:t>Màng </a:t>
            </a:r>
            <a:r>
              <a:rPr lang="en-US" sz="1400" b="1"/>
              <a:t>ULP (Ultra Low Pressure): </a:t>
            </a:r>
            <a:r>
              <a:rPr lang="en-US" sz="1400"/>
              <a:t>Hoạt động ở áp suất thấp hơn, tiết kiệm năng lượng.</a:t>
            </a:r>
          </a:p>
          <a:p>
            <a:pPr>
              <a:lnSpc>
                <a:spcPct val="150000"/>
              </a:lnSpc>
            </a:pPr>
            <a:r>
              <a:rPr lang="en-US" sz="1400"/>
              <a:t>Màng </a:t>
            </a:r>
            <a:r>
              <a:rPr lang="en-US" sz="1400" b="1"/>
              <a:t>Aquaporin Inside™:</a:t>
            </a:r>
            <a:r>
              <a:rPr lang="en-US" sz="1400"/>
              <a:t> Sử dụng công nghệ protein aquaporin tự nhiên để lọc nước.</a:t>
            </a:r>
          </a:p>
        </p:txBody>
      </p:sp>
    </p:spTree>
    <p:extLst>
      <p:ext uri="{BB962C8B-B14F-4D97-AF65-F5344CB8AC3E}">
        <p14:creationId xmlns:p14="http://schemas.microsoft.com/office/powerpoint/2010/main" val="3088503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3427</TotalTime>
  <Words>2626</Words>
  <Application>Microsoft Office PowerPoint</Application>
  <PresentationFormat>Widescreen</PresentationFormat>
  <Paragraphs>326</Paragraphs>
  <Slides>33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 Dương</dc:creator>
  <cp:lastModifiedBy>Lam Dương</cp:lastModifiedBy>
  <cp:revision>18</cp:revision>
  <dcterms:created xsi:type="dcterms:W3CDTF">2024-07-13T01:26:45Z</dcterms:created>
  <dcterms:modified xsi:type="dcterms:W3CDTF">2024-07-16T15:42:50Z</dcterms:modified>
</cp:coreProperties>
</file>